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7.svg" ContentType="image/svg+xml"/>
  <Override PartName="/ppt/media/image23.svg" ContentType="image/svg+xml"/>
  <Override PartName="/ppt/media/image2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22"/>
  </p:handoutMasterIdLst>
  <p:sldIdLst>
    <p:sldId id="340" r:id="rId3"/>
    <p:sldId id="279" r:id="rId4"/>
    <p:sldId id="308" r:id="rId5"/>
    <p:sldId id="309" r:id="rId6"/>
    <p:sldId id="283" r:id="rId7"/>
    <p:sldId id="382" r:id="rId9"/>
    <p:sldId id="381" r:id="rId10"/>
    <p:sldId id="379" r:id="rId11"/>
    <p:sldId id="310" r:id="rId12"/>
    <p:sldId id="339" r:id="rId13"/>
    <p:sldId id="337" r:id="rId14"/>
    <p:sldId id="394" r:id="rId15"/>
    <p:sldId id="387" r:id="rId16"/>
    <p:sldId id="388" r:id="rId17"/>
    <p:sldId id="278" r:id="rId18"/>
    <p:sldId id="344" r:id="rId19"/>
    <p:sldId id="341" r:id="rId20"/>
    <p:sldId id="258" r:id="rId21"/>
  </p:sldIdLst>
  <p:sldSz cx="12192000" cy="6858000"/>
  <p:notesSz cx="6858000" cy="9144000"/>
  <p:embeddedFontLst>
    <p:embeddedFont>
      <p:font typeface="思源黑体 CN Normal" panose="020B0400000000000000" charset="-122"/>
      <p:regular r:id="rId26"/>
    </p:embeddedFont>
    <p:embeddedFont>
      <p:font typeface="思源黑体 CN Bold" panose="020B0800000000000000" charset="-122"/>
      <p:bold r:id="rId27"/>
    </p:embeddedFont>
    <p:embeddedFont>
      <p:font typeface="思源宋体 CN Heavy" panose="02020900000000000000" charset="-122"/>
      <p:bold r:id="rId28"/>
    </p:embeddedFont>
    <p:embeddedFont>
      <p:font typeface="思源黑体 CN Heavy" panose="020B0A00000000000000" charset="-122"/>
      <p:bold r:id="rId29"/>
    </p:embeddedFont>
    <p:embeddedFont>
      <p:font typeface="思源黑体 CN Light" panose="020B0300000000000000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1">
          <p15:clr>
            <a:srgbClr val="A4A3A4"/>
          </p15:clr>
        </p15:guide>
        <p15:guide id="2" pos="38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C5FB"/>
    <a:srgbClr val="385AE6"/>
    <a:srgbClr val="5986F7"/>
    <a:srgbClr val="0CCDBD"/>
    <a:srgbClr val="DAE2F2"/>
    <a:srgbClr val="E4E6EA"/>
    <a:srgbClr val="122C90"/>
    <a:srgbClr val="FFFFFF"/>
    <a:srgbClr val="F7FAFE"/>
    <a:srgbClr val="EEF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57"/>
        <p:guide pos="38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217.xml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Normal" panose="020B0400000000000000" charset="-122"/>
              </a:rPr>
            </a:fld>
            <a:endParaRPr lang="zh-CN" altLang="en-US">
              <a:latin typeface="思源黑体 CN Normal" panose="020B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Normal" panose="020B0400000000000000" charset="-122"/>
              </a:rPr>
            </a:fld>
            <a:endParaRPr lang="zh-CN" altLang="en-US">
              <a:latin typeface="思源黑体 CN Normal" panose="020B04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charset="-122"/>
                <a:ea typeface="思源黑体 CN Normal" panose="020B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charset="-122"/>
        <a:ea typeface="思源黑体 CN Normal" panose="020B04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黑体 CN Normal" panose="020B04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黑体 CN Normal" panose="020B04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黑体 CN Normal" panose="020B04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黑体 CN Normal" panose="020B04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Normal" panose="020B04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Normal" panose="020B04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Normal" panose="020B04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Normal" panose="020B04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Normal" panose="020B04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152.xml"/><Relationship Id="rId2" Type="http://schemas.openxmlformats.org/officeDocument/2006/relationships/image" Target="../media/image4.png"/><Relationship Id="rId19" Type="http://schemas.openxmlformats.org/officeDocument/2006/relationships/image" Target="../media/image15.png"/><Relationship Id="rId18" Type="http://schemas.openxmlformats.org/officeDocument/2006/relationships/image" Target="../media/image14.jpeg"/><Relationship Id="rId17" Type="http://schemas.openxmlformats.org/officeDocument/2006/relationships/tags" Target="../tags/tag151.xml"/><Relationship Id="rId16" Type="http://schemas.openxmlformats.org/officeDocument/2006/relationships/image" Target="../media/image13.jpeg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153.xml"/><Relationship Id="rId29" Type="http://schemas.openxmlformats.org/officeDocument/2006/relationships/tags" Target="../tags/tag179.xml"/><Relationship Id="rId28" Type="http://schemas.openxmlformats.org/officeDocument/2006/relationships/tags" Target="../tags/tag178.xml"/><Relationship Id="rId27" Type="http://schemas.openxmlformats.org/officeDocument/2006/relationships/tags" Target="../tags/tag177.xml"/><Relationship Id="rId26" Type="http://schemas.openxmlformats.org/officeDocument/2006/relationships/tags" Target="../tags/tag176.xml"/><Relationship Id="rId25" Type="http://schemas.openxmlformats.org/officeDocument/2006/relationships/tags" Target="../tags/tag175.xml"/><Relationship Id="rId24" Type="http://schemas.openxmlformats.org/officeDocument/2006/relationships/tags" Target="../tags/tag174.xml"/><Relationship Id="rId23" Type="http://schemas.openxmlformats.org/officeDocument/2006/relationships/tags" Target="../tags/tag173.xml"/><Relationship Id="rId22" Type="http://schemas.openxmlformats.org/officeDocument/2006/relationships/tags" Target="../tags/tag172.xml"/><Relationship Id="rId21" Type="http://schemas.openxmlformats.org/officeDocument/2006/relationships/tags" Target="../tags/tag171.xml"/><Relationship Id="rId20" Type="http://schemas.openxmlformats.org/officeDocument/2006/relationships/tags" Target="../tags/tag170.xml"/><Relationship Id="rId2" Type="http://schemas.openxmlformats.org/officeDocument/2006/relationships/image" Target="../media/image4.png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tags" Target="../tags/tag166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80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7" Type="http://schemas.openxmlformats.org/officeDocument/2006/relationships/slideLayout" Target="../slideLayouts/slideLayout1.xml"/><Relationship Id="rId26" Type="http://schemas.openxmlformats.org/officeDocument/2006/relationships/tags" Target="../tags/tag202.xml"/><Relationship Id="rId25" Type="http://schemas.openxmlformats.org/officeDocument/2006/relationships/tags" Target="../tags/tag201.xml"/><Relationship Id="rId24" Type="http://schemas.openxmlformats.org/officeDocument/2006/relationships/tags" Target="../tags/tag200.xml"/><Relationship Id="rId23" Type="http://schemas.openxmlformats.org/officeDocument/2006/relationships/tags" Target="../tags/tag199.xml"/><Relationship Id="rId22" Type="http://schemas.openxmlformats.org/officeDocument/2006/relationships/tags" Target="../tags/tag198.xml"/><Relationship Id="rId21" Type="http://schemas.openxmlformats.org/officeDocument/2006/relationships/image" Target="../media/image17.svg"/><Relationship Id="rId20" Type="http://schemas.openxmlformats.org/officeDocument/2006/relationships/image" Target="../media/image16.png"/><Relationship Id="rId2" Type="http://schemas.openxmlformats.org/officeDocument/2006/relationships/image" Target="../media/image4.png"/><Relationship Id="rId19" Type="http://schemas.openxmlformats.org/officeDocument/2006/relationships/tags" Target="../tags/tag197.xml"/><Relationship Id="rId18" Type="http://schemas.openxmlformats.org/officeDocument/2006/relationships/tags" Target="../tags/tag196.xml"/><Relationship Id="rId17" Type="http://schemas.openxmlformats.org/officeDocument/2006/relationships/tags" Target="../tags/tag195.xml"/><Relationship Id="rId16" Type="http://schemas.openxmlformats.org/officeDocument/2006/relationships/tags" Target="../tags/tag194.xml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microsoft.com/office/2007/relationships/hdphoto" Target="../media/image21.wdp"/><Relationship Id="rId5" Type="http://schemas.openxmlformats.org/officeDocument/2006/relationships/image" Target="../media/image20.png"/><Relationship Id="rId4" Type="http://schemas.microsoft.com/office/2007/relationships/hdphoto" Target="../media/image19.wdp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06.xml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20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8.xml"/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15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6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image" Target="../media/image2.png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9" Type="http://schemas.openxmlformats.org/officeDocument/2006/relationships/tags" Target="../tags/tag81.xml"/><Relationship Id="rId18" Type="http://schemas.openxmlformats.org/officeDocument/2006/relationships/tags" Target="../tags/tag80.xml"/><Relationship Id="rId17" Type="http://schemas.openxmlformats.org/officeDocument/2006/relationships/tags" Target="../tags/tag79.xml"/><Relationship Id="rId16" Type="http://schemas.openxmlformats.org/officeDocument/2006/relationships/tags" Target="../tags/tag78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0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9" Type="http://schemas.openxmlformats.org/officeDocument/2006/relationships/tags" Target="../tags/tag99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3.xml"/><Relationship Id="rId10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image" Target="../media/image4.png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24.xml"/><Relationship Id="rId14" Type="http://schemas.openxmlformats.org/officeDocument/2006/relationships/image" Target="../media/image10.png"/><Relationship Id="rId13" Type="http://schemas.openxmlformats.org/officeDocument/2006/relationships/image" Target="../media/image9.png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36.xml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3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画板 1 拷贝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12192000" cy="685546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840673" y="2814955"/>
            <a:ext cx="6572885" cy="1198880"/>
          </a:xfrm>
          <a:prstGeom prst="rect">
            <a:avLst/>
          </a:prstGeom>
          <a:noFill/>
          <a:effectLst>
            <a:outerShdw blurRad="50800" dist="38100" dir="2700000" algn="tl" rotWithShape="0">
              <a:srgbClr val="122C90">
                <a:alpha val="40000"/>
              </a:srgbClr>
            </a:outerShdw>
          </a:effectLst>
        </p:spPr>
        <p:txBody>
          <a:bodyPr wrap="square" rtlCol="0">
            <a:spAutoFit/>
          </a:bodyPr>
          <a:p>
            <a:pPr algn="ctr"/>
            <a:r>
              <a:rPr lang="en-US" altLang="zh-CN" sz="7200" b="1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lang="zh-CN" altLang="en-US" sz="7200" b="1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工程汇报</a:t>
            </a:r>
            <a:endParaRPr lang="zh-CN" altLang="en-US" sz="7200" b="1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376295" y="1747520"/>
            <a:ext cx="55016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 b="1" dirty="0">
                <a:solidFill>
                  <a:schemeClr val="bg1">
                    <a:alpha val="35000"/>
                  </a:schemeClr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思源黑体 CN Normal" panose="020B0400000000000000" charset="-122"/>
              </a:rPr>
              <a:t>2025</a:t>
            </a:r>
            <a:endParaRPr lang="en-US" altLang="zh-CN" sz="3200" b="1" dirty="0">
              <a:solidFill>
                <a:schemeClr val="bg1">
                  <a:alpha val="35000"/>
                </a:schemeClr>
              </a:solidFill>
              <a:effectLst/>
              <a:latin typeface="思源宋体 CN Heavy" panose="02020900000000000000" charset="-122"/>
              <a:ea typeface="思源宋体 CN Heavy" panose="02020900000000000000" charset="-122"/>
              <a:cs typeface="思源黑体 CN Normal" panose="020B0400000000000000" charset="-122"/>
            </a:endParaRPr>
          </a:p>
          <a:p>
            <a:pPr algn="ctr"/>
            <a:r>
              <a:rPr lang="en-US" altLang="zh-CN" sz="2400" dirty="0">
                <a:solidFill>
                  <a:schemeClr val="bg1">
                    <a:alpha val="35000"/>
                  </a:schemeClr>
                </a:solidFill>
                <a:effectLst/>
                <a:latin typeface="思源宋体 CN Heavy" panose="02020900000000000000" charset="-122"/>
                <a:ea typeface="思源宋体 CN Heavy" panose="02020900000000000000" charset="-122"/>
                <a:cs typeface="思源黑体 CN Normal" panose="020B0400000000000000" charset="-122"/>
              </a:rPr>
              <a:t>WEB ENGINEERING</a:t>
            </a:r>
            <a:endParaRPr lang="en-US" altLang="zh-CN" sz="2400" dirty="0">
              <a:solidFill>
                <a:schemeClr val="bg1">
                  <a:alpha val="35000"/>
                </a:schemeClr>
              </a:solidFill>
              <a:effectLst/>
              <a:latin typeface="思源宋体 CN Heavy" panose="02020900000000000000" charset="-122"/>
              <a:ea typeface="思源宋体 CN Heavy" panose="02020900000000000000" charset="-122"/>
              <a:cs typeface="思源黑体 CN Normal" panose="020B04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376295" y="4083050"/>
            <a:ext cx="550164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1000">
                <a:solidFill>
                  <a:schemeClr val="bg1">
                    <a:alpha val="73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组长：陈旻昊</a:t>
            </a:r>
            <a:endParaRPr lang="zh-CN" altLang="en-US" sz="1000">
              <a:solidFill>
                <a:schemeClr val="bg1">
                  <a:alpha val="73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1000">
                <a:solidFill>
                  <a:schemeClr val="bg1">
                    <a:alpha val="73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组员：</a:t>
            </a:r>
            <a:r>
              <a:rPr lang="en-US" altLang="zh-CN" sz="1000">
                <a:solidFill>
                  <a:schemeClr val="bg1">
                    <a:alpha val="73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zh-CN" altLang="en-US" sz="1000">
                <a:solidFill>
                  <a:schemeClr val="bg1">
                    <a:alpha val="73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高乐恬、韩雨飞、郝蔚宁、谢锦添、马旭辰</a:t>
            </a:r>
            <a:endParaRPr lang="zh-CN" altLang="en-US" sz="1000">
              <a:solidFill>
                <a:schemeClr val="bg1">
                  <a:alpha val="73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932680" y="5050155"/>
            <a:ext cx="2388870" cy="467360"/>
          </a:xfrm>
          <a:prstGeom prst="roundRect">
            <a:avLst>
              <a:gd name="adj" fmla="val 50000"/>
            </a:avLst>
          </a:prstGeom>
          <a:solidFill>
            <a:srgbClr val="0C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61865" y="5115243"/>
            <a:ext cx="273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第三小组</a:t>
            </a:r>
            <a:r>
              <a:rPr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sz="16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592945" y="2054225"/>
            <a:ext cx="1720215" cy="1969770"/>
            <a:chOff x="14862" y="3442"/>
            <a:chExt cx="2709" cy="3102"/>
          </a:xfrm>
        </p:grpSpPr>
        <p:sp>
          <p:nvSpPr>
            <p:cNvPr id="12" name="圆角矩形 11"/>
            <p:cNvSpPr/>
            <p:nvPr/>
          </p:nvSpPr>
          <p:spPr>
            <a:xfrm rot="19860000">
              <a:off x="14921" y="3442"/>
              <a:ext cx="2650" cy="3062"/>
            </a:xfrm>
            <a:prstGeom prst="roundRect">
              <a:avLst>
                <a:gd name="adj" fmla="val 7181"/>
              </a:avLst>
            </a:prstGeom>
            <a:solidFill>
              <a:srgbClr val="385A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 rot="19860000">
              <a:off x="14862" y="3482"/>
              <a:ext cx="2650" cy="3062"/>
            </a:xfrm>
            <a:prstGeom prst="roundRect">
              <a:avLst>
                <a:gd name="adj" fmla="val 7181"/>
              </a:avLst>
            </a:prstGeom>
            <a:gradFill>
              <a:gsLst>
                <a:gs pos="25000">
                  <a:srgbClr val="F0F4FD"/>
                </a:gs>
                <a:gs pos="99000">
                  <a:schemeClr val="bg1"/>
                </a:gs>
              </a:gsLst>
              <a:lin ang="1560000" scaled="0"/>
            </a:gradFill>
            <a:ln>
              <a:solidFill>
                <a:schemeClr val="bg1"/>
              </a:solidFill>
            </a:ln>
            <a:effectLst>
              <a:outerShdw blurRad="393700" dist="38100" dir="2700000" algn="tl" rotWithShape="0">
                <a:srgbClr val="385AE6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4873" y="4187"/>
              <a:ext cx="2263" cy="1688"/>
              <a:chOff x="14813" y="4037"/>
              <a:chExt cx="2263" cy="1688"/>
            </a:xfrm>
          </p:grpSpPr>
          <p:sp>
            <p:nvSpPr>
              <p:cNvPr id="6" name="圆角矩形 5"/>
              <p:cNvSpPr/>
              <p:nvPr/>
            </p:nvSpPr>
            <p:spPr>
              <a:xfrm rot="19860000">
                <a:off x="14813" y="4037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19860000">
                <a:off x="15055" y="4473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9860000">
                <a:off x="15296" y="4908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9860000">
                <a:off x="15582" y="5515"/>
                <a:ext cx="1074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045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Web</a:t>
            </a:r>
            <a:r>
              <a:rPr kumimoji="0" lang="zh-CN" altLang="en-US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测试</a:t>
            </a:r>
            <a:endParaRPr kumimoji="0" lang="zh-CN" altLang="en-US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0475" y="1414145"/>
            <a:ext cx="64071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Web test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277453" y="2113915"/>
            <a:ext cx="1512000" cy="7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086350" y="1820545"/>
            <a:ext cx="18942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三方面测试</a:t>
            </a:r>
            <a:endParaRPr kumimoji="0" lang="zh-CN" altLang="en-US" sz="2000" i="0" u="none" strike="noStrike" kern="0" cap="none" spc="0" normalizeH="0" baseline="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74" name="圆角矩形 73"/>
          <p:cNvSpPr/>
          <p:nvPr>
            <p:custDataLst>
              <p:tags r:id="rId3"/>
            </p:custDataLst>
          </p:nvPr>
        </p:nvSpPr>
        <p:spPr>
          <a:xfrm>
            <a:off x="1716405" y="2534920"/>
            <a:ext cx="2477135" cy="3265170"/>
          </a:xfrm>
          <a:prstGeom prst="roundRect">
            <a:avLst>
              <a:gd name="adj" fmla="val 489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rgbClr val="1D32C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4"/>
            </p:custDataLst>
          </p:nvPr>
        </p:nvSpPr>
        <p:spPr>
          <a:xfrm>
            <a:off x="2153920" y="5590540"/>
            <a:ext cx="1602105" cy="398145"/>
          </a:xfrm>
          <a:prstGeom prst="roundRect">
            <a:avLst>
              <a:gd name="adj" fmla="val 50000"/>
            </a:avLst>
          </a:prstGeom>
          <a:solidFill>
            <a:srgbClr val="598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>
            <a:off x="2246630" y="5636260"/>
            <a:ext cx="141605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SQL</a:t>
            </a:r>
            <a:r>
              <a:rPr kumimoji="0" lang="zh-CN" altLang="en-US" sz="14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注入测试</a:t>
            </a:r>
            <a:endParaRPr kumimoji="0" lang="zh-CN" altLang="en-US" sz="1400" i="0" u="none" strike="noStrike" kern="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>
          <a:xfrm>
            <a:off x="1948180" y="4577080"/>
            <a:ext cx="2012950" cy="737235"/>
          </a:xfrm>
          <a:prstGeom prst="rect">
            <a:avLst/>
          </a:prstGeom>
        </p:spPr>
        <p:txBody>
          <a:bodyPr wrap="square">
            <a:spAutoFit/>
          </a:bodyPr>
          <a:p>
            <a:pPr marR="0" lvl="0" indent="0" algn="ctr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</a:rPr>
              <a:t>使用了预编译语句技术防止了</a:t>
            </a:r>
            <a:r>
              <a:rPr kumimoji="0" lang="en-US" altLang="zh-CN" sz="14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</a:rPr>
              <a:t>SQL</a:t>
            </a:r>
            <a:r>
              <a:rPr kumimoji="0" lang="zh-CN" altLang="en-US" sz="14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</a:rPr>
              <a:t>注入</a:t>
            </a:r>
            <a:endParaRPr kumimoji="0" lang="zh-CN" altLang="en-US" sz="1400" b="1" i="0" u="none" strike="noStrike" kern="0" cap="none" spc="0" normalizeH="0" baseline="0" noProof="0" dirty="0">
              <a:ln w="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Light" panose="020B0300000000000000" charset="-122"/>
              <a:ea typeface="思源黑体 CN Light" panose="020B0300000000000000" charset="-122"/>
              <a:cs typeface="思源黑体 CN Bold" panose="020B0800000000000000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7"/>
            </p:custDataLst>
          </p:nvPr>
        </p:nvSpPr>
        <p:spPr>
          <a:xfrm>
            <a:off x="4810125" y="2534920"/>
            <a:ext cx="2477135" cy="3265170"/>
          </a:xfrm>
          <a:prstGeom prst="roundRect">
            <a:avLst>
              <a:gd name="adj" fmla="val 489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rgbClr val="1D32C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8"/>
            </p:custDataLst>
          </p:nvPr>
        </p:nvSpPr>
        <p:spPr>
          <a:xfrm>
            <a:off x="5247640" y="5590540"/>
            <a:ext cx="1602105" cy="398145"/>
          </a:xfrm>
          <a:prstGeom prst="roundRect">
            <a:avLst>
              <a:gd name="adj" fmla="val 50000"/>
            </a:avLst>
          </a:prstGeom>
          <a:solidFill>
            <a:srgbClr val="598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9"/>
            </p:custDataLst>
          </p:nvPr>
        </p:nvSpPr>
        <p:spPr>
          <a:xfrm>
            <a:off x="5340350" y="5636260"/>
            <a:ext cx="141605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UI</a:t>
            </a:r>
            <a:r>
              <a:rPr kumimoji="0" lang="zh-CN" altLang="en-US" sz="14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适配测试</a:t>
            </a:r>
            <a:endParaRPr kumimoji="0" lang="zh-CN" altLang="en-US" sz="1400" i="0" u="none" strike="noStrike" kern="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8" name="矩形 27"/>
          <p:cNvSpPr/>
          <p:nvPr>
            <p:custDataLst>
              <p:tags r:id="rId10"/>
            </p:custDataLst>
          </p:nvPr>
        </p:nvSpPr>
        <p:spPr>
          <a:xfrm>
            <a:off x="4956175" y="4577080"/>
            <a:ext cx="2189480" cy="737235"/>
          </a:xfrm>
          <a:prstGeom prst="rect">
            <a:avLst/>
          </a:prstGeom>
        </p:spPr>
        <p:txBody>
          <a:bodyPr wrap="square">
            <a:spAutoFit/>
          </a:bodyPr>
          <a:p>
            <a:pPr marR="0" lvl="0" indent="0" algn="ctr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</a:rPr>
              <a:t>运用了响应式布局技术，成功适配了PC以及移动端</a:t>
            </a:r>
            <a:endParaRPr kumimoji="0" lang="zh-CN" altLang="en-US" sz="1400" b="1" i="0" u="none" strike="noStrike" kern="0" cap="none" spc="0" normalizeH="0" baseline="0" noProof="0" dirty="0">
              <a:ln w="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Light" panose="020B0300000000000000" charset="-122"/>
              <a:ea typeface="思源黑体 CN Light" panose="020B0300000000000000" charset="-122"/>
              <a:cs typeface="思源黑体 CN Bold" panose="020B0800000000000000" charset="-122"/>
            </a:endParaRPr>
          </a:p>
        </p:txBody>
      </p:sp>
      <p:sp>
        <p:nvSpPr>
          <p:cNvPr id="32" name="圆角矩形 31"/>
          <p:cNvSpPr/>
          <p:nvPr>
            <p:custDataLst>
              <p:tags r:id="rId11"/>
            </p:custDataLst>
          </p:nvPr>
        </p:nvSpPr>
        <p:spPr>
          <a:xfrm>
            <a:off x="7903845" y="2534920"/>
            <a:ext cx="2477135" cy="3265170"/>
          </a:xfrm>
          <a:prstGeom prst="roundRect">
            <a:avLst>
              <a:gd name="adj" fmla="val 4897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2700000" algn="tl" rotWithShape="0">
              <a:srgbClr val="1D32CC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>
            <p:custDataLst>
              <p:tags r:id="rId12"/>
            </p:custDataLst>
          </p:nvPr>
        </p:nvSpPr>
        <p:spPr>
          <a:xfrm>
            <a:off x="8341360" y="5590540"/>
            <a:ext cx="1602105" cy="398145"/>
          </a:xfrm>
          <a:prstGeom prst="roundRect">
            <a:avLst>
              <a:gd name="adj" fmla="val 50000"/>
            </a:avLst>
          </a:prstGeom>
          <a:solidFill>
            <a:srgbClr val="5986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8434070" y="5636260"/>
            <a:ext cx="1416050" cy="30670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接口压力测试</a:t>
            </a:r>
            <a:endParaRPr kumimoji="0" lang="zh-CN" altLang="en-US" sz="1400" i="0" u="none" strike="noStrike" kern="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5" name="矩形 34"/>
          <p:cNvSpPr/>
          <p:nvPr>
            <p:custDataLst>
              <p:tags r:id="rId14"/>
            </p:custDataLst>
          </p:nvPr>
        </p:nvSpPr>
        <p:spPr>
          <a:xfrm>
            <a:off x="8135620" y="4577080"/>
            <a:ext cx="2012950" cy="737235"/>
          </a:xfrm>
          <a:prstGeom prst="rect">
            <a:avLst/>
          </a:prstGeom>
        </p:spPr>
        <p:txBody>
          <a:bodyPr wrap="square">
            <a:spAutoFit/>
          </a:bodyPr>
          <a:p>
            <a:pPr marR="0" lvl="0" indent="0" algn="ctr" defTabSz="914400" rtl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 w="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</a:rPr>
              <a:t>网站性能符合要求，能够处理并发的大量请求</a:t>
            </a:r>
            <a:endParaRPr kumimoji="0" lang="zh-CN" altLang="en-US" sz="1400" b="1" i="0" u="none" strike="noStrike" kern="0" cap="none" spc="0" normalizeH="0" baseline="0" noProof="0" dirty="0">
              <a:ln w="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思源黑体 CN Light" panose="020B0300000000000000" charset="-122"/>
              <a:ea typeface="思源黑体 CN Light" panose="020B0300000000000000" charset="-122"/>
              <a:cs typeface="思源黑体 CN Bold" panose="020B0800000000000000" charset="-122"/>
            </a:endParaRPr>
          </a:p>
        </p:txBody>
      </p:sp>
      <p:pic>
        <p:nvPicPr>
          <p:cNvPr id="2" name="图片 1"/>
          <p:cNvPicPr/>
          <p:nvPr>
            <p:custDataLst>
              <p:tags r:id="rId15"/>
            </p:custDataLst>
          </p:nvPr>
        </p:nvPicPr>
        <p:blipFill>
          <a:blip r:embed="rId16"/>
          <a:srcRect l="16255" t="23718" b="19295"/>
          <a:stretch>
            <a:fillRect/>
          </a:stretch>
        </p:blipFill>
        <p:spPr>
          <a:xfrm>
            <a:off x="1791970" y="2534920"/>
            <a:ext cx="2323465" cy="175895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957820" y="2534920"/>
            <a:ext cx="2334895" cy="14617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61560" y="2535555"/>
            <a:ext cx="2374900" cy="159829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045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Web </a:t>
            </a:r>
            <a:r>
              <a:rPr kumimoji="0" lang="zh-CN" altLang="en-US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运维</a:t>
            </a:r>
            <a:endParaRPr kumimoji="0" lang="zh-CN" altLang="en-US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0475" y="1414145"/>
            <a:ext cx="94107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Web maintain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277453" y="2190115"/>
            <a:ext cx="1512000" cy="7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086350" y="1896745"/>
            <a:ext cx="18942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SEO</a:t>
            </a:r>
            <a:r>
              <a:rPr kumimoji="0" lang="zh-CN" altLang="en-US" sz="2000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优化</a:t>
            </a:r>
            <a:endParaRPr kumimoji="0" lang="zh-CN" altLang="en-US" sz="2000" i="0" u="none" strike="noStrike" kern="0" cap="none" spc="0" normalizeH="0" baseline="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36" name="组合 35"/>
          <p:cNvGrpSpPr/>
          <p:nvPr>
            <p:custDataLst>
              <p:tags r:id="rId3"/>
            </p:custDataLst>
          </p:nvPr>
        </p:nvGrpSpPr>
        <p:grpSpPr>
          <a:xfrm>
            <a:off x="4744720" y="2738120"/>
            <a:ext cx="2462530" cy="2462530"/>
            <a:chOff x="6992" y="4194"/>
            <a:chExt cx="4206" cy="4206"/>
          </a:xfrm>
        </p:grpSpPr>
        <p:sp>
          <p:nvSpPr>
            <p:cNvPr id="3" name="椭圆 2"/>
            <p:cNvSpPr/>
            <p:nvPr>
              <p:custDataLst>
                <p:tags r:id="rId4"/>
              </p:custDataLst>
            </p:nvPr>
          </p:nvSpPr>
          <p:spPr>
            <a:xfrm>
              <a:off x="6992" y="4194"/>
              <a:ext cx="4206" cy="4206"/>
            </a:xfrm>
            <a:prstGeom prst="ellipse">
              <a:avLst/>
            </a:prstGeom>
            <a:solidFill>
              <a:srgbClr val="F0F4FD"/>
            </a:solidFill>
            <a:ln w="25400">
              <a:gradFill>
                <a:gsLst>
                  <a:gs pos="0">
                    <a:srgbClr val="F7FAFE"/>
                  </a:gs>
                  <a:gs pos="100000">
                    <a:srgbClr val="EEF2FC"/>
                  </a:gs>
                </a:gsLst>
                <a:lin ang="246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>
              <p:custDataLst>
                <p:tags r:id="rId5"/>
              </p:custDataLst>
            </p:nvPr>
          </p:nvSpPr>
          <p:spPr>
            <a:xfrm>
              <a:off x="7422" y="4624"/>
              <a:ext cx="3346" cy="33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30200" dist="38100" dir="2700000" algn="tl" rotWithShape="0">
                <a:srgbClr val="5986F7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 rot="0">
              <a:off x="8255" y="5527"/>
              <a:ext cx="551" cy="516"/>
              <a:chOff x="1910" y="7405"/>
              <a:chExt cx="946" cy="944"/>
            </a:xfrm>
            <a:solidFill>
              <a:srgbClr val="567EFE"/>
            </a:solidFill>
          </p:grpSpPr>
          <p:sp>
            <p:nvSpPr>
              <p:cNvPr id="33" name="Google Shape;1071;p35"/>
              <p:cNvSpPr/>
              <p:nvPr>
                <p:custDataLst>
                  <p:tags r:id="rId6"/>
                </p:custDataLst>
              </p:nvPr>
            </p:nvSpPr>
            <p:spPr>
              <a:xfrm>
                <a:off x="1910" y="7405"/>
                <a:ext cx="946" cy="944"/>
              </a:xfrm>
              <a:custGeom>
                <a:avLst/>
                <a:gdLst/>
                <a:ahLst/>
                <a:cxnLst/>
                <a:rect l="l" t="t" r="r" b="b"/>
                <a:pathLst>
                  <a:path w="5076" h="5067" extrusionOk="0">
                    <a:moveTo>
                      <a:pt x="3003" y="297"/>
                    </a:moveTo>
                    <a:cubicBezTo>
                      <a:pt x="3031" y="297"/>
                      <a:pt x="3067" y="302"/>
                      <a:pt x="3103" y="338"/>
                    </a:cubicBezTo>
                    <a:lnTo>
                      <a:pt x="3529" y="754"/>
                    </a:lnTo>
                    <a:cubicBezTo>
                      <a:pt x="3569" y="804"/>
                      <a:pt x="3569" y="853"/>
                      <a:pt x="3569" y="893"/>
                    </a:cubicBezTo>
                    <a:lnTo>
                      <a:pt x="2974" y="893"/>
                    </a:lnTo>
                    <a:lnTo>
                      <a:pt x="2974" y="298"/>
                    </a:lnTo>
                    <a:cubicBezTo>
                      <a:pt x="2982" y="298"/>
                      <a:pt x="2992" y="297"/>
                      <a:pt x="3003" y="297"/>
                    </a:cubicBezTo>
                    <a:close/>
                    <a:moveTo>
                      <a:pt x="4629" y="1760"/>
                    </a:moveTo>
                    <a:cubicBezTo>
                      <a:pt x="4667" y="1760"/>
                      <a:pt x="4704" y="1775"/>
                      <a:pt x="4729" y="1805"/>
                    </a:cubicBezTo>
                    <a:cubicBezTo>
                      <a:pt x="4788" y="1864"/>
                      <a:pt x="4788" y="1954"/>
                      <a:pt x="4729" y="2014"/>
                    </a:cubicBezTo>
                    <a:lnTo>
                      <a:pt x="4580" y="2162"/>
                    </a:lnTo>
                    <a:lnTo>
                      <a:pt x="4372" y="1954"/>
                    </a:lnTo>
                    <a:lnTo>
                      <a:pt x="4521" y="1805"/>
                    </a:lnTo>
                    <a:cubicBezTo>
                      <a:pt x="4550" y="1775"/>
                      <a:pt x="4590" y="1760"/>
                      <a:pt x="4629" y="1760"/>
                    </a:cubicBezTo>
                    <a:close/>
                    <a:moveTo>
                      <a:pt x="4164" y="2162"/>
                    </a:moveTo>
                    <a:lnTo>
                      <a:pt x="4372" y="2380"/>
                    </a:lnTo>
                    <a:lnTo>
                      <a:pt x="3658" y="3094"/>
                    </a:lnTo>
                    <a:lnTo>
                      <a:pt x="3450" y="2886"/>
                    </a:lnTo>
                    <a:cubicBezTo>
                      <a:pt x="3559" y="2767"/>
                      <a:pt x="4054" y="2271"/>
                      <a:pt x="4164" y="2162"/>
                    </a:cubicBezTo>
                    <a:close/>
                    <a:moveTo>
                      <a:pt x="3232" y="3094"/>
                    </a:moveTo>
                    <a:lnTo>
                      <a:pt x="3450" y="3302"/>
                    </a:lnTo>
                    <a:lnTo>
                      <a:pt x="3361" y="3382"/>
                    </a:lnTo>
                    <a:lnTo>
                      <a:pt x="3054" y="3490"/>
                    </a:lnTo>
                    <a:lnTo>
                      <a:pt x="3153" y="3173"/>
                    </a:lnTo>
                    <a:lnTo>
                      <a:pt x="3232" y="3094"/>
                    </a:lnTo>
                    <a:close/>
                    <a:moveTo>
                      <a:pt x="2677" y="298"/>
                    </a:moveTo>
                    <a:lnTo>
                      <a:pt x="2677" y="1042"/>
                    </a:lnTo>
                    <a:cubicBezTo>
                      <a:pt x="2677" y="1121"/>
                      <a:pt x="2746" y="1190"/>
                      <a:pt x="2825" y="1190"/>
                    </a:cubicBezTo>
                    <a:lnTo>
                      <a:pt x="3569" y="1190"/>
                    </a:lnTo>
                    <a:lnTo>
                      <a:pt x="3569" y="2340"/>
                    </a:lnTo>
                    <a:lnTo>
                      <a:pt x="3133" y="2776"/>
                    </a:lnTo>
                    <a:lnTo>
                      <a:pt x="2924" y="2985"/>
                    </a:lnTo>
                    <a:cubicBezTo>
                      <a:pt x="2905" y="3005"/>
                      <a:pt x="2895" y="3025"/>
                      <a:pt x="2885" y="3045"/>
                    </a:cubicBezTo>
                    <a:lnTo>
                      <a:pt x="2677" y="3679"/>
                    </a:lnTo>
                    <a:cubicBezTo>
                      <a:pt x="2657" y="3728"/>
                      <a:pt x="2667" y="3788"/>
                      <a:pt x="2706" y="3827"/>
                    </a:cubicBezTo>
                    <a:cubicBezTo>
                      <a:pt x="2736" y="3857"/>
                      <a:pt x="2778" y="3871"/>
                      <a:pt x="2823" y="3871"/>
                    </a:cubicBezTo>
                    <a:cubicBezTo>
                      <a:pt x="2837" y="3871"/>
                      <a:pt x="2851" y="3869"/>
                      <a:pt x="2865" y="3867"/>
                    </a:cubicBezTo>
                    <a:lnTo>
                      <a:pt x="3490" y="3649"/>
                    </a:lnTo>
                    <a:cubicBezTo>
                      <a:pt x="3519" y="3649"/>
                      <a:pt x="3539" y="3629"/>
                      <a:pt x="3549" y="3620"/>
                    </a:cubicBezTo>
                    <a:lnTo>
                      <a:pt x="3569" y="3600"/>
                    </a:lnTo>
                    <a:lnTo>
                      <a:pt x="3569" y="4620"/>
                    </a:lnTo>
                    <a:cubicBezTo>
                      <a:pt x="3569" y="4700"/>
                      <a:pt x="3499" y="4769"/>
                      <a:pt x="3420" y="4769"/>
                    </a:cubicBezTo>
                    <a:lnTo>
                      <a:pt x="446" y="4769"/>
                    </a:lnTo>
                    <a:cubicBezTo>
                      <a:pt x="367" y="4769"/>
                      <a:pt x="298" y="4700"/>
                      <a:pt x="298" y="4620"/>
                    </a:cubicBezTo>
                    <a:lnTo>
                      <a:pt x="298" y="447"/>
                    </a:lnTo>
                    <a:cubicBezTo>
                      <a:pt x="298" y="358"/>
                      <a:pt x="367" y="298"/>
                      <a:pt x="446" y="298"/>
                    </a:cubicBezTo>
                    <a:close/>
                    <a:moveTo>
                      <a:pt x="446" y="1"/>
                    </a:moveTo>
                    <a:cubicBezTo>
                      <a:pt x="208" y="1"/>
                      <a:pt x="0" y="199"/>
                      <a:pt x="0" y="447"/>
                    </a:cubicBezTo>
                    <a:lnTo>
                      <a:pt x="0" y="4620"/>
                    </a:lnTo>
                    <a:cubicBezTo>
                      <a:pt x="0" y="4869"/>
                      <a:pt x="208" y="5067"/>
                      <a:pt x="446" y="5067"/>
                    </a:cubicBezTo>
                    <a:lnTo>
                      <a:pt x="3420" y="5067"/>
                    </a:lnTo>
                    <a:cubicBezTo>
                      <a:pt x="3668" y="5067"/>
                      <a:pt x="3866" y="4869"/>
                      <a:pt x="3866" y="4620"/>
                    </a:cubicBezTo>
                    <a:lnTo>
                      <a:pt x="3866" y="3302"/>
                    </a:lnTo>
                    <a:lnTo>
                      <a:pt x="4947" y="2221"/>
                    </a:lnTo>
                    <a:cubicBezTo>
                      <a:pt x="5026" y="2133"/>
                      <a:pt x="5076" y="2023"/>
                      <a:pt x="5076" y="1904"/>
                    </a:cubicBezTo>
                    <a:cubicBezTo>
                      <a:pt x="5076" y="1795"/>
                      <a:pt x="5026" y="1677"/>
                      <a:pt x="4947" y="1597"/>
                    </a:cubicBezTo>
                    <a:cubicBezTo>
                      <a:pt x="4857" y="1508"/>
                      <a:pt x="4743" y="1463"/>
                      <a:pt x="4629" y="1463"/>
                    </a:cubicBezTo>
                    <a:cubicBezTo>
                      <a:pt x="4515" y="1463"/>
                      <a:pt x="4401" y="1508"/>
                      <a:pt x="4312" y="1597"/>
                    </a:cubicBezTo>
                    <a:lnTo>
                      <a:pt x="3866" y="2043"/>
                    </a:lnTo>
                    <a:lnTo>
                      <a:pt x="3866" y="864"/>
                    </a:lnTo>
                    <a:cubicBezTo>
                      <a:pt x="3866" y="745"/>
                      <a:pt x="3817" y="635"/>
                      <a:pt x="3737" y="546"/>
                    </a:cubicBezTo>
                    <a:lnTo>
                      <a:pt x="3311" y="130"/>
                    </a:lnTo>
                    <a:cubicBezTo>
                      <a:pt x="3232" y="40"/>
                      <a:pt x="3123" y="1"/>
                      <a:pt x="30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宋体 CN Heavy" panose="02020900000000000000" charset="-122"/>
                  <a:ea typeface="思源黑体 CN Normal" panose="020B0400000000000000" charset="-122"/>
                  <a:cs typeface="Arial" panose="020B0604020202020204"/>
                  <a:sym typeface="Arial" panose="020B0604020202020204" pitchFamily="34" charset="0"/>
                </a:endParaRPr>
              </a:p>
            </p:txBody>
          </p:sp>
          <p:sp>
            <p:nvSpPr>
              <p:cNvPr id="9" name="Google Shape;1072;p35"/>
              <p:cNvSpPr/>
              <p:nvPr>
                <p:custDataLst>
                  <p:tags r:id="rId7"/>
                </p:custDataLst>
              </p:nvPr>
            </p:nvSpPr>
            <p:spPr>
              <a:xfrm>
                <a:off x="2013" y="7682"/>
                <a:ext cx="443" cy="56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299" extrusionOk="0">
                    <a:moveTo>
                      <a:pt x="148" y="1"/>
                    </a:moveTo>
                    <a:cubicBezTo>
                      <a:pt x="69" y="1"/>
                      <a:pt x="0" y="60"/>
                      <a:pt x="0" y="150"/>
                    </a:cubicBezTo>
                    <a:cubicBezTo>
                      <a:pt x="0" y="229"/>
                      <a:pt x="69" y="298"/>
                      <a:pt x="148" y="298"/>
                    </a:cubicBezTo>
                    <a:lnTo>
                      <a:pt x="2230" y="298"/>
                    </a:lnTo>
                    <a:cubicBezTo>
                      <a:pt x="2310" y="298"/>
                      <a:pt x="2379" y="229"/>
                      <a:pt x="2379" y="150"/>
                    </a:cubicBezTo>
                    <a:cubicBezTo>
                      <a:pt x="2379" y="60"/>
                      <a:pt x="2310" y="1"/>
                      <a:pt x="22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宋体 CN Heavy" panose="02020900000000000000" charset="-122"/>
                  <a:ea typeface="思源黑体 CN Normal" panose="020B0400000000000000" charset="-122"/>
                  <a:cs typeface="Arial" panose="020B0604020202020204"/>
                  <a:sym typeface="Arial" panose="020B0604020202020204" pitchFamily="34" charset="0"/>
                </a:endParaRPr>
              </a:p>
            </p:txBody>
          </p:sp>
          <p:sp>
            <p:nvSpPr>
              <p:cNvPr id="11" name="Google Shape;1073;p35"/>
              <p:cNvSpPr/>
              <p:nvPr>
                <p:custDataLst>
                  <p:tags r:id="rId8"/>
                </p:custDataLst>
              </p:nvPr>
            </p:nvSpPr>
            <p:spPr>
              <a:xfrm>
                <a:off x="2013" y="7792"/>
                <a:ext cx="333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98" extrusionOk="0">
                    <a:moveTo>
                      <a:pt x="148" y="0"/>
                    </a:moveTo>
                    <a:cubicBezTo>
                      <a:pt x="69" y="0"/>
                      <a:pt x="0" y="69"/>
                      <a:pt x="0" y="148"/>
                    </a:cubicBezTo>
                    <a:cubicBezTo>
                      <a:pt x="0" y="238"/>
                      <a:pt x="69" y="297"/>
                      <a:pt x="148" y="297"/>
                    </a:cubicBezTo>
                    <a:lnTo>
                      <a:pt x="1635" y="297"/>
                    </a:lnTo>
                    <a:cubicBezTo>
                      <a:pt x="1715" y="297"/>
                      <a:pt x="1785" y="238"/>
                      <a:pt x="1785" y="148"/>
                    </a:cubicBezTo>
                    <a:cubicBezTo>
                      <a:pt x="1785" y="69"/>
                      <a:pt x="1715" y="0"/>
                      <a:pt x="163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宋体 CN Heavy" panose="02020900000000000000" charset="-122"/>
                  <a:ea typeface="思源黑体 CN Normal" panose="020B0400000000000000" charset="-122"/>
                  <a:cs typeface="Arial" panose="020B0604020202020204"/>
                  <a:sym typeface="Arial" panose="020B0604020202020204" pitchFamily="34" charset="0"/>
                </a:endParaRPr>
              </a:p>
            </p:txBody>
          </p:sp>
          <p:sp>
            <p:nvSpPr>
              <p:cNvPr id="12" name="Google Shape;1074;p35"/>
              <p:cNvSpPr/>
              <p:nvPr>
                <p:custDataLst>
                  <p:tags r:id="rId9"/>
                </p:custDataLst>
              </p:nvPr>
            </p:nvSpPr>
            <p:spPr>
              <a:xfrm>
                <a:off x="2013" y="7902"/>
                <a:ext cx="333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99" extrusionOk="0">
                    <a:moveTo>
                      <a:pt x="148" y="1"/>
                    </a:moveTo>
                    <a:cubicBezTo>
                      <a:pt x="69" y="1"/>
                      <a:pt x="0" y="70"/>
                      <a:pt x="0" y="149"/>
                    </a:cubicBezTo>
                    <a:cubicBezTo>
                      <a:pt x="0" y="239"/>
                      <a:pt x="69" y="298"/>
                      <a:pt x="148" y="298"/>
                    </a:cubicBezTo>
                    <a:lnTo>
                      <a:pt x="1635" y="298"/>
                    </a:lnTo>
                    <a:cubicBezTo>
                      <a:pt x="1715" y="298"/>
                      <a:pt x="1785" y="239"/>
                      <a:pt x="1785" y="149"/>
                    </a:cubicBezTo>
                    <a:cubicBezTo>
                      <a:pt x="1785" y="70"/>
                      <a:pt x="1715" y="1"/>
                      <a:pt x="16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宋体 CN Heavy" panose="02020900000000000000" charset="-122"/>
                  <a:ea typeface="思源黑体 CN Normal" panose="020B0400000000000000" charset="-122"/>
                  <a:cs typeface="Arial" panose="020B0604020202020204"/>
                  <a:sym typeface="Arial" panose="020B0604020202020204" pitchFamily="34" charset="0"/>
                </a:endParaRPr>
              </a:p>
            </p:txBody>
          </p:sp>
          <p:sp>
            <p:nvSpPr>
              <p:cNvPr id="13" name="Google Shape;1075;p35"/>
              <p:cNvSpPr/>
              <p:nvPr>
                <p:custDataLst>
                  <p:tags r:id="rId10"/>
                </p:custDataLst>
              </p:nvPr>
            </p:nvSpPr>
            <p:spPr>
              <a:xfrm>
                <a:off x="2013" y="8013"/>
                <a:ext cx="333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99" extrusionOk="0">
                    <a:moveTo>
                      <a:pt x="148" y="1"/>
                    </a:moveTo>
                    <a:cubicBezTo>
                      <a:pt x="69" y="1"/>
                      <a:pt x="0" y="70"/>
                      <a:pt x="0" y="149"/>
                    </a:cubicBezTo>
                    <a:cubicBezTo>
                      <a:pt x="0" y="239"/>
                      <a:pt x="69" y="298"/>
                      <a:pt x="148" y="298"/>
                    </a:cubicBezTo>
                    <a:lnTo>
                      <a:pt x="1635" y="298"/>
                    </a:lnTo>
                    <a:cubicBezTo>
                      <a:pt x="1715" y="298"/>
                      <a:pt x="1785" y="239"/>
                      <a:pt x="1785" y="149"/>
                    </a:cubicBezTo>
                    <a:cubicBezTo>
                      <a:pt x="1785" y="70"/>
                      <a:pt x="1715" y="1"/>
                      <a:pt x="16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宋体 CN Heavy" panose="02020900000000000000" charset="-122"/>
                  <a:ea typeface="思源黑体 CN Normal" panose="020B0400000000000000" charset="-122"/>
                  <a:cs typeface="Arial" panose="020B0604020202020204"/>
                  <a:sym typeface="Arial" panose="020B0604020202020204" pitchFamily="34" charset="0"/>
                </a:endParaRPr>
              </a:p>
            </p:txBody>
          </p:sp>
          <p:sp>
            <p:nvSpPr>
              <p:cNvPr id="16" name="Google Shape;1076;p35"/>
              <p:cNvSpPr/>
              <p:nvPr>
                <p:custDataLst>
                  <p:tags r:id="rId11"/>
                </p:custDataLst>
              </p:nvPr>
            </p:nvSpPr>
            <p:spPr>
              <a:xfrm>
                <a:off x="2234" y="8183"/>
                <a:ext cx="222" cy="56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299" extrusionOk="0">
                    <a:moveTo>
                      <a:pt x="149" y="1"/>
                    </a:moveTo>
                    <a:cubicBezTo>
                      <a:pt x="70" y="1"/>
                      <a:pt x="1" y="70"/>
                      <a:pt x="1" y="149"/>
                    </a:cubicBezTo>
                    <a:cubicBezTo>
                      <a:pt x="1" y="239"/>
                      <a:pt x="70" y="298"/>
                      <a:pt x="149" y="298"/>
                    </a:cubicBezTo>
                    <a:lnTo>
                      <a:pt x="1041" y="298"/>
                    </a:lnTo>
                    <a:cubicBezTo>
                      <a:pt x="1121" y="298"/>
                      <a:pt x="1190" y="239"/>
                      <a:pt x="1190" y="149"/>
                    </a:cubicBezTo>
                    <a:cubicBezTo>
                      <a:pt x="1190" y="70"/>
                      <a:pt x="1121" y="1"/>
                      <a:pt x="104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宋体 CN Heavy" panose="02020900000000000000" charset="-122"/>
                  <a:ea typeface="思源黑体 CN Normal" panose="020B0400000000000000" charset="-122"/>
                  <a:cs typeface="Arial" panose="020B0604020202020204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Google Shape;811;p31"/>
            <p:cNvSpPr/>
            <p:nvPr>
              <p:custDataLst>
                <p:tags r:id="rId12"/>
              </p:custDataLst>
            </p:nvPr>
          </p:nvSpPr>
          <p:spPr>
            <a:xfrm>
              <a:off x="9480" y="5543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4581" h="4581" extrusionOk="0">
                  <a:moveTo>
                    <a:pt x="1728" y="348"/>
                  </a:moveTo>
                  <a:lnTo>
                    <a:pt x="1728" y="348"/>
                  </a:lnTo>
                  <a:cubicBezTo>
                    <a:pt x="1656" y="430"/>
                    <a:pt x="1585" y="532"/>
                    <a:pt x="1513" y="634"/>
                  </a:cubicBezTo>
                  <a:cubicBezTo>
                    <a:pt x="1432" y="777"/>
                    <a:pt x="1360" y="921"/>
                    <a:pt x="1298" y="1074"/>
                  </a:cubicBezTo>
                  <a:lnTo>
                    <a:pt x="685" y="1074"/>
                  </a:lnTo>
                  <a:cubicBezTo>
                    <a:pt x="736" y="1002"/>
                    <a:pt x="798" y="930"/>
                    <a:pt x="869" y="859"/>
                  </a:cubicBezTo>
                  <a:cubicBezTo>
                    <a:pt x="1104" y="614"/>
                    <a:pt x="1400" y="450"/>
                    <a:pt x="1728" y="348"/>
                  </a:cubicBezTo>
                  <a:close/>
                  <a:moveTo>
                    <a:pt x="2157" y="328"/>
                  </a:moveTo>
                  <a:lnTo>
                    <a:pt x="2157" y="1074"/>
                  </a:lnTo>
                  <a:lnTo>
                    <a:pt x="1595" y="1074"/>
                  </a:lnTo>
                  <a:cubicBezTo>
                    <a:pt x="1636" y="971"/>
                    <a:pt x="1687" y="869"/>
                    <a:pt x="1748" y="777"/>
                  </a:cubicBezTo>
                  <a:cubicBezTo>
                    <a:pt x="1891" y="553"/>
                    <a:pt x="2045" y="399"/>
                    <a:pt x="2157" y="328"/>
                  </a:cubicBezTo>
                  <a:close/>
                  <a:moveTo>
                    <a:pt x="2434" y="328"/>
                  </a:moveTo>
                  <a:cubicBezTo>
                    <a:pt x="2546" y="399"/>
                    <a:pt x="2699" y="553"/>
                    <a:pt x="2842" y="777"/>
                  </a:cubicBezTo>
                  <a:cubicBezTo>
                    <a:pt x="2893" y="869"/>
                    <a:pt x="2945" y="971"/>
                    <a:pt x="2995" y="1074"/>
                  </a:cubicBezTo>
                  <a:lnTo>
                    <a:pt x="2434" y="1074"/>
                  </a:lnTo>
                  <a:lnTo>
                    <a:pt x="2434" y="328"/>
                  </a:lnTo>
                  <a:close/>
                  <a:moveTo>
                    <a:pt x="2863" y="348"/>
                  </a:moveTo>
                  <a:lnTo>
                    <a:pt x="2863" y="348"/>
                  </a:lnTo>
                  <a:cubicBezTo>
                    <a:pt x="3179" y="450"/>
                    <a:pt x="3476" y="614"/>
                    <a:pt x="3722" y="859"/>
                  </a:cubicBezTo>
                  <a:cubicBezTo>
                    <a:pt x="3793" y="930"/>
                    <a:pt x="3854" y="1002"/>
                    <a:pt x="3906" y="1074"/>
                  </a:cubicBezTo>
                  <a:lnTo>
                    <a:pt x="3282" y="1074"/>
                  </a:lnTo>
                  <a:cubicBezTo>
                    <a:pt x="3231" y="921"/>
                    <a:pt x="3149" y="777"/>
                    <a:pt x="3067" y="634"/>
                  </a:cubicBezTo>
                  <a:cubicBezTo>
                    <a:pt x="3006" y="532"/>
                    <a:pt x="2934" y="430"/>
                    <a:pt x="2863" y="348"/>
                  </a:cubicBezTo>
                  <a:close/>
                  <a:moveTo>
                    <a:pt x="1207" y="1350"/>
                  </a:moveTo>
                  <a:cubicBezTo>
                    <a:pt x="1135" y="1605"/>
                    <a:pt x="1094" y="1871"/>
                    <a:pt x="1084" y="2157"/>
                  </a:cubicBezTo>
                  <a:lnTo>
                    <a:pt x="276" y="2157"/>
                  </a:lnTo>
                  <a:cubicBezTo>
                    <a:pt x="296" y="1871"/>
                    <a:pt x="378" y="1595"/>
                    <a:pt x="511" y="1350"/>
                  </a:cubicBezTo>
                  <a:close/>
                  <a:moveTo>
                    <a:pt x="2157" y="1350"/>
                  </a:moveTo>
                  <a:lnTo>
                    <a:pt x="2157" y="2157"/>
                  </a:lnTo>
                  <a:lnTo>
                    <a:pt x="1350" y="2157"/>
                  </a:lnTo>
                  <a:cubicBezTo>
                    <a:pt x="1370" y="1871"/>
                    <a:pt x="1411" y="1595"/>
                    <a:pt x="1493" y="1350"/>
                  </a:cubicBezTo>
                  <a:close/>
                  <a:moveTo>
                    <a:pt x="3098" y="1350"/>
                  </a:moveTo>
                  <a:cubicBezTo>
                    <a:pt x="3170" y="1595"/>
                    <a:pt x="3220" y="1871"/>
                    <a:pt x="3231" y="2157"/>
                  </a:cubicBezTo>
                  <a:lnTo>
                    <a:pt x="2434" y="2157"/>
                  </a:lnTo>
                  <a:lnTo>
                    <a:pt x="2434" y="1350"/>
                  </a:lnTo>
                  <a:close/>
                  <a:moveTo>
                    <a:pt x="4079" y="1350"/>
                  </a:moveTo>
                  <a:cubicBezTo>
                    <a:pt x="4212" y="1595"/>
                    <a:pt x="4294" y="1871"/>
                    <a:pt x="4304" y="2157"/>
                  </a:cubicBezTo>
                  <a:lnTo>
                    <a:pt x="3507" y="2157"/>
                  </a:lnTo>
                  <a:cubicBezTo>
                    <a:pt x="3497" y="1871"/>
                    <a:pt x="3456" y="1605"/>
                    <a:pt x="3374" y="1350"/>
                  </a:cubicBezTo>
                  <a:close/>
                  <a:moveTo>
                    <a:pt x="1084" y="2423"/>
                  </a:moveTo>
                  <a:cubicBezTo>
                    <a:pt x="1094" y="2700"/>
                    <a:pt x="1135" y="2975"/>
                    <a:pt x="1207" y="3231"/>
                  </a:cubicBezTo>
                  <a:lnTo>
                    <a:pt x="511" y="3231"/>
                  </a:lnTo>
                  <a:cubicBezTo>
                    <a:pt x="378" y="2986"/>
                    <a:pt x="296" y="2709"/>
                    <a:pt x="276" y="2423"/>
                  </a:cubicBezTo>
                  <a:close/>
                  <a:moveTo>
                    <a:pt x="2157" y="2423"/>
                  </a:moveTo>
                  <a:lnTo>
                    <a:pt x="2157" y="3231"/>
                  </a:lnTo>
                  <a:lnTo>
                    <a:pt x="1493" y="3231"/>
                  </a:lnTo>
                  <a:cubicBezTo>
                    <a:pt x="1411" y="2975"/>
                    <a:pt x="1370" y="2709"/>
                    <a:pt x="1350" y="2423"/>
                  </a:cubicBezTo>
                  <a:close/>
                  <a:moveTo>
                    <a:pt x="3231" y="2423"/>
                  </a:moveTo>
                  <a:cubicBezTo>
                    <a:pt x="3220" y="2709"/>
                    <a:pt x="3170" y="2975"/>
                    <a:pt x="3098" y="3231"/>
                  </a:cubicBezTo>
                  <a:lnTo>
                    <a:pt x="2434" y="3231"/>
                  </a:lnTo>
                  <a:lnTo>
                    <a:pt x="2434" y="2423"/>
                  </a:lnTo>
                  <a:close/>
                  <a:moveTo>
                    <a:pt x="4304" y="2423"/>
                  </a:moveTo>
                  <a:cubicBezTo>
                    <a:pt x="4294" y="2709"/>
                    <a:pt x="4212" y="2986"/>
                    <a:pt x="4079" y="3231"/>
                  </a:cubicBezTo>
                  <a:lnTo>
                    <a:pt x="3374" y="3231"/>
                  </a:lnTo>
                  <a:cubicBezTo>
                    <a:pt x="3456" y="2975"/>
                    <a:pt x="3497" y="2700"/>
                    <a:pt x="3507" y="2423"/>
                  </a:cubicBezTo>
                  <a:close/>
                  <a:moveTo>
                    <a:pt x="1298" y="3507"/>
                  </a:moveTo>
                  <a:cubicBezTo>
                    <a:pt x="1360" y="3661"/>
                    <a:pt x="1432" y="3804"/>
                    <a:pt x="1513" y="3947"/>
                  </a:cubicBezTo>
                  <a:cubicBezTo>
                    <a:pt x="1585" y="4049"/>
                    <a:pt x="1656" y="4141"/>
                    <a:pt x="1728" y="4233"/>
                  </a:cubicBezTo>
                  <a:cubicBezTo>
                    <a:pt x="1400" y="4131"/>
                    <a:pt x="1104" y="3957"/>
                    <a:pt x="869" y="3722"/>
                  </a:cubicBezTo>
                  <a:cubicBezTo>
                    <a:pt x="798" y="3650"/>
                    <a:pt x="736" y="3579"/>
                    <a:pt x="685" y="3507"/>
                  </a:cubicBezTo>
                  <a:close/>
                  <a:moveTo>
                    <a:pt x="3906" y="3507"/>
                  </a:moveTo>
                  <a:cubicBezTo>
                    <a:pt x="3854" y="3579"/>
                    <a:pt x="3793" y="3650"/>
                    <a:pt x="3722" y="3722"/>
                  </a:cubicBezTo>
                  <a:cubicBezTo>
                    <a:pt x="3476" y="3957"/>
                    <a:pt x="3179" y="4131"/>
                    <a:pt x="2863" y="4233"/>
                  </a:cubicBezTo>
                  <a:cubicBezTo>
                    <a:pt x="2934" y="4141"/>
                    <a:pt x="3006" y="4049"/>
                    <a:pt x="3067" y="3947"/>
                  </a:cubicBezTo>
                  <a:cubicBezTo>
                    <a:pt x="3149" y="3804"/>
                    <a:pt x="3231" y="3661"/>
                    <a:pt x="3282" y="3507"/>
                  </a:cubicBezTo>
                  <a:close/>
                  <a:moveTo>
                    <a:pt x="2157" y="3507"/>
                  </a:moveTo>
                  <a:lnTo>
                    <a:pt x="2157" y="4254"/>
                  </a:lnTo>
                  <a:cubicBezTo>
                    <a:pt x="2045" y="4182"/>
                    <a:pt x="1891" y="4029"/>
                    <a:pt x="1748" y="3804"/>
                  </a:cubicBezTo>
                  <a:cubicBezTo>
                    <a:pt x="1687" y="3711"/>
                    <a:pt x="1636" y="3609"/>
                    <a:pt x="1595" y="3507"/>
                  </a:cubicBezTo>
                  <a:close/>
                  <a:moveTo>
                    <a:pt x="2995" y="3507"/>
                  </a:moveTo>
                  <a:cubicBezTo>
                    <a:pt x="2945" y="3609"/>
                    <a:pt x="2893" y="3711"/>
                    <a:pt x="2842" y="3804"/>
                  </a:cubicBezTo>
                  <a:cubicBezTo>
                    <a:pt x="2699" y="4029"/>
                    <a:pt x="2546" y="4182"/>
                    <a:pt x="2434" y="4254"/>
                  </a:cubicBezTo>
                  <a:lnTo>
                    <a:pt x="2434" y="3507"/>
                  </a:lnTo>
                  <a:close/>
                  <a:moveTo>
                    <a:pt x="2259" y="0"/>
                  </a:moveTo>
                  <a:cubicBezTo>
                    <a:pt x="1666" y="10"/>
                    <a:pt x="1094" y="246"/>
                    <a:pt x="675" y="665"/>
                  </a:cubicBezTo>
                  <a:cubicBezTo>
                    <a:pt x="235" y="1105"/>
                    <a:pt x="0" y="1677"/>
                    <a:pt x="0" y="2291"/>
                  </a:cubicBezTo>
                  <a:cubicBezTo>
                    <a:pt x="0" y="2904"/>
                    <a:pt x="235" y="3477"/>
                    <a:pt x="675" y="3906"/>
                  </a:cubicBezTo>
                  <a:cubicBezTo>
                    <a:pt x="1094" y="4335"/>
                    <a:pt x="1666" y="4570"/>
                    <a:pt x="2259" y="4581"/>
                  </a:cubicBezTo>
                  <a:lnTo>
                    <a:pt x="2321" y="4581"/>
                  </a:lnTo>
                  <a:cubicBezTo>
                    <a:pt x="2924" y="4570"/>
                    <a:pt x="3486" y="4335"/>
                    <a:pt x="3916" y="3906"/>
                  </a:cubicBezTo>
                  <a:cubicBezTo>
                    <a:pt x="4345" y="3477"/>
                    <a:pt x="4581" y="2904"/>
                    <a:pt x="4581" y="2291"/>
                  </a:cubicBezTo>
                  <a:cubicBezTo>
                    <a:pt x="4581" y="1677"/>
                    <a:pt x="4345" y="1105"/>
                    <a:pt x="3916" y="665"/>
                  </a:cubicBezTo>
                  <a:cubicBezTo>
                    <a:pt x="3486" y="246"/>
                    <a:pt x="2924" y="10"/>
                    <a:pt x="2321" y="0"/>
                  </a:cubicBezTo>
                  <a:close/>
                </a:path>
              </a:pathLst>
            </a:custGeom>
            <a:solidFill>
              <a:srgbClr val="567E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p>
              <a:pPr defTabSz="1219200">
                <a:buClr>
                  <a:srgbClr val="000000"/>
                </a:buClr>
              </a:pPr>
              <a:endParaRPr sz="1865" kern="0" dirty="0">
                <a:solidFill>
                  <a:srgbClr val="000000"/>
                </a:solidFill>
                <a:latin typeface="思源宋体 CN Heavy" panose="02020900000000000000" charset="-122"/>
                <a:ea typeface="思源黑体 CN Normal" panose="020B0400000000000000" charset="-122"/>
                <a:cs typeface="Arial" panose="020B0604020202020204"/>
                <a:sym typeface="Arial" panose="020B0604020202020204" pitchFamily="34" charset="0"/>
              </a:endParaRPr>
            </a:p>
          </p:txBody>
        </p:sp>
        <p:sp>
          <p:nvSpPr>
            <p:cNvPr id="50" name="Google Shape;815;p31"/>
            <p:cNvSpPr/>
            <p:nvPr>
              <p:custDataLst>
                <p:tags r:id="rId13"/>
              </p:custDataLst>
            </p:nvPr>
          </p:nvSpPr>
          <p:spPr>
            <a:xfrm>
              <a:off x="9516" y="6727"/>
              <a:ext cx="516" cy="401"/>
            </a:xfrm>
            <a:custGeom>
              <a:avLst/>
              <a:gdLst/>
              <a:ahLst/>
              <a:cxnLst/>
              <a:rect l="l" t="t" r="r" b="b"/>
              <a:pathLst>
                <a:path w="4591" h="4592" extrusionOk="0">
                  <a:moveTo>
                    <a:pt x="1441" y="634"/>
                  </a:moveTo>
                  <a:lnTo>
                    <a:pt x="1441" y="2342"/>
                  </a:lnTo>
                  <a:lnTo>
                    <a:pt x="808" y="2342"/>
                  </a:lnTo>
                  <a:lnTo>
                    <a:pt x="808" y="634"/>
                  </a:lnTo>
                  <a:close/>
                  <a:moveTo>
                    <a:pt x="2873" y="1207"/>
                  </a:moveTo>
                  <a:lnTo>
                    <a:pt x="2873" y="2618"/>
                  </a:lnTo>
                  <a:lnTo>
                    <a:pt x="2239" y="2618"/>
                  </a:lnTo>
                  <a:lnTo>
                    <a:pt x="2239" y="1207"/>
                  </a:lnTo>
                  <a:close/>
                  <a:moveTo>
                    <a:pt x="4315" y="1769"/>
                  </a:moveTo>
                  <a:lnTo>
                    <a:pt x="4315" y="2904"/>
                  </a:lnTo>
                  <a:lnTo>
                    <a:pt x="3681" y="2904"/>
                  </a:lnTo>
                  <a:lnTo>
                    <a:pt x="3681" y="1769"/>
                  </a:lnTo>
                  <a:close/>
                  <a:moveTo>
                    <a:pt x="1441" y="2608"/>
                  </a:moveTo>
                  <a:lnTo>
                    <a:pt x="1441" y="4315"/>
                  </a:lnTo>
                  <a:lnTo>
                    <a:pt x="808" y="4315"/>
                  </a:lnTo>
                  <a:lnTo>
                    <a:pt x="808" y="2608"/>
                  </a:lnTo>
                  <a:close/>
                  <a:moveTo>
                    <a:pt x="2873" y="2894"/>
                  </a:moveTo>
                  <a:lnTo>
                    <a:pt x="2873" y="4315"/>
                  </a:lnTo>
                  <a:lnTo>
                    <a:pt x="2239" y="4315"/>
                  </a:lnTo>
                  <a:lnTo>
                    <a:pt x="2239" y="2894"/>
                  </a:lnTo>
                  <a:close/>
                  <a:moveTo>
                    <a:pt x="4315" y="3180"/>
                  </a:moveTo>
                  <a:lnTo>
                    <a:pt x="4315" y="4315"/>
                  </a:lnTo>
                  <a:lnTo>
                    <a:pt x="3681" y="4315"/>
                  </a:lnTo>
                  <a:lnTo>
                    <a:pt x="3681" y="3180"/>
                  </a:lnTo>
                  <a:close/>
                  <a:moveTo>
                    <a:pt x="0" y="0"/>
                  </a:moveTo>
                  <a:lnTo>
                    <a:pt x="0" y="4591"/>
                  </a:lnTo>
                  <a:lnTo>
                    <a:pt x="4590" y="4591"/>
                  </a:lnTo>
                  <a:lnTo>
                    <a:pt x="4590" y="4315"/>
                  </a:lnTo>
                  <a:lnTo>
                    <a:pt x="4590" y="3180"/>
                  </a:lnTo>
                  <a:lnTo>
                    <a:pt x="4590" y="2904"/>
                  </a:lnTo>
                  <a:lnTo>
                    <a:pt x="4590" y="1504"/>
                  </a:lnTo>
                  <a:lnTo>
                    <a:pt x="3404" y="1504"/>
                  </a:lnTo>
                  <a:lnTo>
                    <a:pt x="3404" y="2904"/>
                  </a:lnTo>
                  <a:lnTo>
                    <a:pt x="3404" y="3180"/>
                  </a:lnTo>
                  <a:lnTo>
                    <a:pt x="3404" y="4315"/>
                  </a:lnTo>
                  <a:lnTo>
                    <a:pt x="3149" y="4315"/>
                  </a:lnTo>
                  <a:lnTo>
                    <a:pt x="3149" y="2894"/>
                  </a:lnTo>
                  <a:lnTo>
                    <a:pt x="3149" y="2618"/>
                  </a:lnTo>
                  <a:lnTo>
                    <a:pt x="3149" y="931"/>
                  </a:lnTo>
                  <a:lnTo>
                    <a:pt x="1973" y="931"/>
                  </a:lnTo>
                  <a:lnTo>
                    <a:pt x="1973" y="2618"/>
                  </a:lnTo>
                  <a:lnTo>
                    <a:pt x="1973" y="2894"/>
                  </a:lnTo>
                  <a:lnTo>
                    <a:pt x="1973" y="4315"/>
                  </a:lnTo>
                  <a:lnTo>
                    <a:pt x="1707" y="4315"/>
                  </a:lnTo>
                  <a:lnTo>
                    <a:pt x="1707" y="2608"/>
                  </a:lnTo>
                  <a:lnTo>
                    <a:pt x="1707" y="2342"/>
                  </a:lnTo>
                  <a:lnTo>
                    <a:pt x="1707" y="368"/>
                  </a:lnTo>
                  <a:lnTo>
                    <a:pt x="532" y="368"/>
                  </a:lnTo>
                  <a:lnTo>
                    <a:pt x="532" y="2342"/>
                  </a:lnTo>
                  <a:lnTo>
                    <a:pt x="532" y="2608"/>
                  </a:lnTo>
                  <a:lnTo>
                    <a:pt x="532" y="4315"/>
                  </a:lnTo>
                  <a:lnTo>
                    <a:pt x="276" y="4315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2C67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p>
              <a:pPr defTabSz="1219200">
                <a:buClr>
                  <a:srgbClr val="000000"/>
                </a:buClr>
              </a:pPr>
              <a:endParaRPr sz="1865" kern="0" dirty="0">
                <a:solidFill>
                  <a:srgbClr val="000000"/>
                </a:solidFill>
                <a:latin typeface="思源宋体 CN Heavy" panose="02020900000000000000" charset="-122"/>
                <a:ea typeface="思源黑体 CN Normal" panose="020B0400000000000000" charset="-122"/>
                <a:cs typeface="Arial" panose="020B0604020202020204"/>
                <a:sym typeface="Arial" panose="020B0604020202020204" pitchFamily="34" charset="0"/>
              </a:endParaRPr>
            </a:p>
          </p:txBody>
        </p:sp>
        <p:sp>
          <p:nvSpPr>
            <p:cNvPr id="17" name="图标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 bwMode="auto">
            <a:xfrm>
              <a:off x="8194" y="6683"/>
              <a:ext cx="584" cy="476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rgbClr val="2C67FF"/>
            </a:solidFill>
            <a:ln>
              <a:noFill/>
            </a:ln>
          </p:spPr>
          <p:txBody>
            <a:bodyPr/>
            <a:p>
              <a:pPr>
                <a:defRPr/>
              </a:pPr>
              <a:endParaRPr lang="zh-CN" altLang="en-US" kern="0" dirty="0">
                <a:solidFill>
                  <a:prstClr val="black">
                    <a:lumMod val="75000"/>
                    <a:lumOff val="25000"/>
                  </a:prstClr>
                </a:solidFill>
                <a:latin typeface="思源黑体 CN Normal" panose="020B0400000000000000" charset="-122"/>
                <a:ea typeface="思源黑体 CN Normal" panose="020B0400000000000000" charset="-122"/>
                <a:sym typeface="思源黑体 CN Bold" panose="020B0800000000000000" charset="-122"/>
              </a:endParaRPr>
            </a:p>
          </p:txBody>
        </p:sp>
        <p:cxnSp>
          <p:nvCxnSpPr>
            <p:cNvPr id="18" name="直接连接符 17"/>
            <p:cNvCxnSpPr/>
            <p:nvPr>
              <p:custDataLst>
                <p:tags r:id="rId15"/>
              </p:custDataLst>
            </p:nvPr>
          </p:nvCxnSpPr>
          <p:spPr>
            <a:xfrm>
              <a:off x="7796" y="6270"/>
              <a:ext cx="260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>
              <p:custDataLst>
                <p:tags r:id="rId16"/>
              </p:custDataLst>
            </p:nvPr>
          </p:nvCxnSpPr>
          <p:spPr>
            <a:xfrm>
              <a:off x="9098" y="5127"/>
              <a:ext cx="3" cy="228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>
            <p:custDataLst>
              <p:tags r:id="rId17"/>
            </p:custDataLst>
          </p:nvPr>
        </p:nvGrpSpPr>
        <p:grpSpPr>
          <a:xfrm>
            <a:off x="7466965" y="2883535"/>
            <a:ext cx="3322955" cy="1551940"/>
            <a:chOff x="11789" y="4207"/>
            <a:chExt cx="5233" cy="2444"/>
          </a:xfrm>
        </p:grpSpPr>
        <p:sp>
          <p:nvSpPr>
            <p:cNvPr id="20" name="文本框 19"/>
            <p:cNvSpPr txBox="1"/>
            <p:nvPr>
              <p:custDataLst>
                <p:tags r:id="rId18"/>
              </p:custDataLst>
            </p:nvPr>
          </p:nvSpPr>
          <p:spPr>
            <a:xfrm>
              <a:off x="11789" y="4649"/>
              <a:ext cx="5233" cy="200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>
                <a:lnSpc>
                  <a:spcPts val="1840"/>
                </a:lnSpc>
              </a:pP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在用户发布点评时，引导填写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“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标签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”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或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“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关键词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”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，自动生成页面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/tags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，为热门商家创建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“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常见问题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”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板块，内容来自用户高频点评</a:t>
              </a:r>
              <a:endParaRPr lang="zh-CN" altLang="en-US" sz="1000">
                <a:latin typeface="思源黑体 CN Normal" panose="020B0400000000000000" charset="-122"/>
                <a:ea typeface="思源黑体 CN Normal" panose="020B0400000000000000" charset="-122"/>
                <a:cs typeface="思源宋体 CN Heavy" panose="02020900000000000000" charset="-122"/>
              </a:endParaRPr>
            </a:p>
            <a:p>
              <a:pPr fontAlgn="auto">
                <a:lnSpc>
                  <a:spcPts val="1840"/>
                </a:lnSpc>
              </a:pPr>
              <a:endParaRPr lang="zh-CN" altLang="en-US" sz="1000">
                <a:latin typeface="思源黑体 CN Normal" panose="020B0400000000000000" charset="-122"/>
                <a:ea typeface="思源黑体 CN Normal" panose="020B0400000000000000" charset="-122"/>
                <a:cs typeface="思源宋体 CN Heavy" panose="02020900000000000000" charset="-122"/>
              </a:endParaRPr>
            </a:p>
            <a:p>
              <a:pPr fontAlgn="auto">
                <a:lnSpc>
                  <a:spcPts val="1840"/>
                </a:lnSpc>
              </a:pPr>
              <a:endParaRPr lang="zh-CN" altLang="en-US" sz="1000">
                <a:latin typeface="思源黑体 CN Normal" panose="020B0400000000000000" charset="-122"/>
                <a:ea typeface="思源黑体 CN Normal" panose="020B04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9"/>
              </p:custDataLst>
            </p:nvPr>
          </p:nvSpPr>
          <p:spPr>
            <a:xfrm>
              <a:off x="11789" y="4207"/>
              <a:ext cx="432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点评内容</a:t>
              </a:r>
              <a:r>
                <a:rPr lang="en-US" altLang="zh-CN" sz="16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SEO</a:t>
              </a:r>
              <a:r>
                <a:rPr lang="zh-CN" altLang="en-US" sz="16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化</a:t>
              </a:r>
              <a:endParaRPr lang="zh-CN" altLang="en-US" sz="16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20"/>
            </p:custDataLst>
          </p:nvPr>
        </p:nvGrpSpPr>
        <p:grpSpPr>
          <a:xfrm>
            <a:off x="7466965" y="4244975"/>
            <a:ext cx="3322955" cy="1079500"/>
            <a:chOff x="12023" y="6043"/>
            <a:chExt cx="5233" cy="1700"/>
          </a:xfrm>
        </p:grpSpPr>
        <p:sp>
          <p:nvSpPr>
            <p:cNvPr id="22" name="文本框 21"/>
            <p:cNvSpPr txBox="1"/>
            <p:nvPr>
              <p:custDataLst>
                <p:tags r:id="rId21"/>
              </p:custDataLst>
            </p:nvPr>
          </p:nvSpPr>
          <p:spPr>
            <a:xfrm>
              <a:off x="12023" y="6485"/>
              <a:ext cx="5233" cy="12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fontAlgn="auto">
                <a:lnSpc>
                  <a:spcPts val="1840"/>
                </a:lnSpc>
              </a:pP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设置点评最低字数限制（如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100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字），过滤无意义短评，同时通过算法优先展示带图片、长文本、高互动（点赞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/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回复）的点评</a:t>
              </a:r>
              <a:endParaRPr lang="zh-CN" altLang="en-US" sz="1000">
                <a:latin typeface="思源黑体 CN Normal" panose="020B0400000000000000" charset="-122"/>
                <a:ea typeface="思源黑体 CN Normal" panose="020B04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22"/>
              </p:custDataLst>
            </p:nvPr>
          </p:nvSpPr>
          <p:spPr>
            <a:xfrm>
              <a:off x="12023" y="6043"/>
              <a:ext cx="432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对抗低质内容</a:t>
              </a:r>
              <a:endParaRPr lang="zh-CN" altLang="en-US" sz="16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23"/>
            </p:custDataLst>
          </p:nvPr>
        </p:nvGrpSpPr>
        <p:grpSpPr>
          <a:xfrm>
            <a:off x="1103630" y="2883535"/>
            <a:ext cx="3322955" cy="843915"/>
            <a:chOff x="1270" y="4791"/>
            <a:chExt cx="5233" cy="1329"/>
          </a:xfrm>
        </p:grpSpPr>
        <p:sp>
          <p:nvSpPr>
            <p:cNvPr id="27" name="文本框 26"/>
            <p:cNvSpPr txBox="1"/>
            <p:nvPr>
              <p:custDataLst>
                <p:tags r:id="rId24"/>
              </p:custDataLst>
            </p:nvPr>
          </p:nvSpPr>
          <p:spPr>
            <a:xfrm>
              <a:off x="1270" y="5233"/>
              <a:ext cx="5233" cy="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 fontAlgn="auto">
                <a:lnSpc>
                  <a:spcPts val="1840"/>
                </a:lnSpc>
              </a:pP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使用工具挖掘本地用户搜索习惯，优先选择搜索量高、竞争度中低的长尾词</a:t>
              </a:r>
              <a:endParaRPr lang="zh-CN" altLang="en-US" sz="1000">
                <a:latin typeface="思源黑体 CN Normal" panose="020B0400000000000000" charset="-122"/>
                <a:ea typeface="思源黑体 CN Normal" panose="020B04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25"/>
              </p:custDataLst>
            </p:nvPr>
          </p:nvSpPr>
          <p:spPr>
            <a:xfrm>
              <a:off x="2176" y="4791"/>
              <a:ext cx="432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关键词研究</a:t>
              </a:r>
              <a:endParaRPr lang="zh-CN" altLang="en-US" sz="16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</p:grpSp>
      <p:grpSp>
        <p:nvGrpSpPr>
          <p:cNvPr id="30" name="组合 29"/>
          <p:cNvGrpSpPr/>
          <p:nvPr>
            <p:custDataLst>
              <p:tags r:id="rId26"/>
            </p:custDataLst>
          </p:nvPr>
        </p:nvGrpSpPr>
        <p:grpSpPr>
          <a:xfrm>
            <a:off x="1103630" y="4244975"/>
            <a:ext cx="3322955" cy="1079500"/>
            <a:chOff x="1270" y="4791"/>
            <a:chExt cx="5233" cy="1700"/>
          </a:xfrm>
        </p:grpSpPr>
        <p:sp>
          <p:nvSpPr>
            <p:cNvPr id="34" name="文本框 33"/>
            <p:cNvSpPr txBox="1"/>
            <p:nvPr>
              <p:custDataLst>
                <p:tags r:id="rId27"/>
              </p:custDataLst>
            </p:nvPr>
          </p:nvSpPr>
          <p:spPr>
            <a:xfrm>
              <a:off x="1270" y="5233"/>
              <a:ext cx="5233" cy="125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 fontAlgn="auto">
                <a:lnSpc>
                  <a:spcPts val="1840"/>
                </a:lnSpc>
              </a:pP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在商家详情页底部添加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“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相关推荐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”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模块，链接到同区域或同类型的其他商家，首页展示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“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本周热门点评</a:t>
              </a:r>
              <a:r>
                <a:rPr lang="en-US" altLang="zh-CN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”</a:t>
              </a:r>
              <a:r>
                <a:rPr lang="zh-CN" altLang="en-US" sz="1000">
                  <a:latin typeface="思源黑体 CN Normal" panose="020B0400000000000000" charset="-122"/>
                  <a:ea typeface="思源黑体 CN Normal" panose="020B0400000000000000" charset="-122"/>
                  <a:cs typeface="思源宋体 CN Heavy" panose="02020900000000000000" charset="-122"/>
                </a:rPr>
                <a:t>，链接到具体商家页</a:t>
              </a:r>
              <a:endParaRPr lang="zh-CN" altLang="en-US" sz="1000">
                <a:latin typeface="思源黑体 CN Normal" panose="020B0400000000000000" charset="-122"/>
                <a:ea typeface="思源黑体 CN Normal" panose="020B0400000000000000" charset="-122"/>
                <a:cs typeface="思源宋体 CN Heavy" panose="02020900000000000000" charset="-122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28"/>
              </p:custDataLst>
            </p:nvPr>
          </p:nvSpPr>
          <p:spPr>
            <a:xfrm>
              <a:off x="2176" y="4791"/>
              <a:ext cx="4327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kern="0" dirty="0">
                  <a:solidFill>
                    <a:schemeClr val="tx1"/>
                  </a:solidFill>
                  <a:latin typeface="思源黑体 CN Bold" panose="020B0800000000000000" charset="-122"/>
                  <a:ea typeface="思源黑体 CN Bold" panose="020B0800000000000000" charset="-122"/>
                </a:rPr>
                <a:t>内链建设</a:t>
              </a:r>
              <a:endParaRPr lang="zh-CN" altLang="en-US" sz="1600" kern="0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</a:endParaRPr>
            </a:p>
          </p:txBody>
        </p:sp>
      </p:grpSp>
    </p:spTree>
    <p:custDataLst>
      <p:tags r:id="rId2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07185" y="1978025"/>
            <a:ext cx="8983980" cy="3355975"/>
            <a:chOff x="3183" y="2744"/>
            <a:chExt cx="12101" cy="6024"/>
          </a:xfrm>
        </p:grpSpPr>
        <p:sp>
          <p:nvSpPr>
            <p:cNvPr id="6" name="圆角矩形 5"/>
            <p:cNvSpPr/>
            <p:nvPr/>
          </p:nvSpPr>
          <p:spPr>
            <a:xfrm>
              <a:off x="3183" y="2744"/>
              <a:ext cx="12100" cy="6023"/>
            </a:xfrm>
            <a:prstGeom prst="roundRect">
              <a:avLst>
                <a:gd name="adj" fmla="val 5488"/>
              </a:avLst>
            </a:prstGeom>
            <a:gradFill>
              <a:gsLst>
                <a:gs pos="25000">
                  <a:schemeClr val="bg1">
                    <a:alpha val="100000"/>
                  </a:schemeClr>
                </a:gs>
                <a:gs pos="99000">
                  <a:srgbClr val="EEF4FF"/>
                </a:gs>
              </a:gsLst>
              <a:lin ang="1560000" scaled="0"/>
            </a:gradFill>
            <a:ln>
              <a:noFill/>
            </a:ln>
            <a:effectLst>
              <a:outerShdw blurRad="571500" dist="266700" dir="3180000" algn="tl" rotWithShape="0">
                <a:schemeClr val="tx2">
                  <a:lumMod val="75000"/>
                  <a:lumOff val="25000"/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214" y="2776"/>
              <a:ext cx="12070" cy="5993"/>
            </a:xfrm>
            <a:prstGeom prst="roundRect">
              <a:avLst>
                <a:gd name="adj" fmla="val 5063"/>
              </a:avLst>
            </a:prstGeom>
            <a:gradFill>
              <a:gsLst>
                <a:gs pos="25000">
                  <a:srgbClr val="F0F4FD"/>
                </a:gs>
                <a:gs pos="99000">
                  <a:srgbClr val="CFD8E9">
                    <a:alpha val="78000"/>
                  </a:srgbClr>
                </a:gs>
              </a:gsLst>
              <a:lin ang="15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>
            <a:off x="2981960" y="-382905"/>
            <a:ext cx="5380355" cy="342201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>
            <a:off x="2209165" y="1943100"/>
            <a:ext cx="8195945" cy="48793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35070" y="2519045"/>
            <a:ext cx="4784090" cy="706755"/>
          </a:xfrm>
          <a:prstGeom prst="rect">
            <a:avLst/>
          </a:prstGeom>
          <a:effectLst>
            <a:outerShdw dist="38100" dir="2700000" algn="tl" rotWithShape="0">
              <a:srgbClr val="1653F0">
                <a:alpha val="100000"/>
              </a:srgbClr>
            </a:outerShdw>
          </a:effectLst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Web</a:t>
            </a:r>
            <a:r>
              <a:rPr kumimoji="0" lang="zh-CN" altLang="en-US" sz="40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性能与可用性</a:t>
            </a:r>
            <a:endParaRPr kumimoji="0" lang="zh-CN" altLang="en-US" sz="4000" i="0" u="none" strike="noStrike" kern="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8835" y="3252470"/>
            <a:ext cx="5403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ker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Web performance and usability</a:t>
            </a:r>
            <a:endParaRPr lang="en-US" altLang="zh-CN" sz="1600" ker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  <a:p>
            <a:pPr algn="ctr"/>
            <a:r>
              <a:rPr lang="en-US" altLang="zh-CN" sz="1600" ker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</a:t>
            </a:r>
            <a:endParaRPr lang="en-US" altLang="zh-CN" sz="1600" ker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93970" y="1106805"/>
            <a:ext cx="197358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 w="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03</a:t>
            </a:r>
            <a:endParaRPr kumimoji="0" lang="en-US" altLang="zh-CN" sz="4000" i="0" u="none" strike="noStrike" kern="0" cap="none" spc="0" normalizeH="0" baseline="0" noProof="0" dirty="0">
              <a:ln w="0">
                <a:solidFill>
                  <a:schemeClr val="bg1"/>
                </a:solidFill>
              </a:ln>
              <a:noFill/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08885" y="5139690"/>
            <a:ext cx="1408430" cy="1612900"/>
            <a:chOff x="14862" y="3442"/>
            <a:chExt cx="2709" cy="3102"/>
          </a:xfrm>
        </p:grpSpPr>
        <p:sp>
          <p:nvSpPr>
            <p:cNvPr id="9" name="圆角矩形 8"/>
            <p:cNvSpPr/>
            <p:nvPr/>
          </p:nvSpPr>
          <p:spPr>
            <a:xfrm rot="19860000">
              <a:off x="14921" y="3442"/>
              <a:ext cx="2650" cy="3062"/>
            </a:xfrm>
            <a:prstGeom prst="roundRect">
              <a:avLst>
                <a:gd name="adj" fmla="val 7181"/>
              </a:avLst>
            </a:prstGeom>
            <a:solidFill>
              <a:srgbClr val="385A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19860000">
              <a:off x="14862" y="3482"/>
              <a:ext cx="2650" cy="3062"/>
            </a:xfrm>
            <a:prstGeom prst="roundRect">
              <a:avLst>
                <a:gd name="adj" fmla="val 7181"/>
              </a:avLst>
            </a:prstGeom>
            <a:gradFill>
              <a:gsLst>
                <a:gs pos="25000">
                  <a:srgbClr val="F0F4FD"/>
                </a:gs>
                <a:gs pos="99000">
                  <a:schemeClr val="bg1"/>
                </a:gs>
              </a:gsLst>
              <a:lin ang="1560000" scaled="0"/>
            </a:gradFill>
            <a:ln>
              <a:solidFill>
                <a:schemeClr val="bg1"/>
              </a:solidFill>
            </a:ln>
            <a:effectLst>
              <a:outerShdw blurRad="393700" dist="38100" dir="2700000" algn="tl" rotWithShape="0">
                <a:srgbClr val="385AE6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4873" y="4187"/>
              <a:ext cx="2263" cy="1688"/>
              <a:chOff x="14813" y="4037"/>
              <a:chExt cx="2263" cy="1688"/>
            </a:xfrm>
          </p:grpSpPr>
          <p:sp>
            <p:nvSpPr>
              <p:cNvPr id="17" name="圆角矩形 16"/>
              <p:cNvSpPr/>
              <p:nvPr/>
            </p:nvSpPr>
            <p:spPr>
              <a:xfrm rot="19860000">
                <a:off x="14813" y="4037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9860000">
                <a:off x="15055" y="4473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9860000">
                <a:off x="15296" y="4908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9860000">
                <a:off x="15582" y="5515"/>
                <a:ext cx="1074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圆角矩形 20"/>
          <p:cNvSpPr/>
          <p:nvPr/>
        </p:nvSpPr>
        <p:spPr>
          <a:xfrm>
            <a:off x="4932680" y="5107305"/>
            <a:ext cx="2388870" cy="467360"/>
          </a:xfrm>
          <a:prstGeom prst="roundRect">
            <a:avLst>
              <a:gd name="adj" fmla="val 50000"/>
            </a:avLst>
          </a:prstGeom>
          <a:solidFill>
            <a:srgbClr val="0C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61865" y="5172393"/>
            <a:ext cx="273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第三小组</a:t>
            </a:r>
            <a:r>
              <a:rPr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sz="16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045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性能优化</a:t>
            </a:r>
            <a:endParaRPr kumimoji="0" lang="zh-CN" altLang="en-US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0475" y="1414145"/>
            <a:ext cx="15925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Performance optimization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277453" y="2190115"/>
            <a:ext cx="1512000" cy="72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5086350" y="1896745"/>
            <a:ext cx="18942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前后端优化</a:t>
            </a:r>
            <a:endParaRPr kumimoji="0" lang="zh-CN" altLang="en-US" sz="2000" i="0" u="none" strike="noStrike" kern="0" cap="none" spc="0" normalizeH="0" baseline="0" noProof="0" dirty="0">
              <a:ln w="0"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1937385" y="2877185"/>
            <a:ext cx="3007360" cy="594995"/>
            <a:chOff x="2922" y="4451"/>
            <a:chExt cx="4736" cy="937"/>
          </a:xfrm>
        </p:grpSpPr>
        <p:sp>
          <p:nvSpPr>
            <p:cNvPr id="74" name="圆角矩形 73"/>
            <p:cNvSpPr/>
            <p:nvPr>
              <p:custDataLst>
                <p:tags r:id="rId4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>
              <p:custDataLst>
                <p:tags r:id="rId5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3153" y="4545"/>
              <a:ext cx="605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A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7"/>
              </p:custDataLst>
            </p:nvPr>
          </p:nvSpPr>
          <p:spPr>
            <a:xfrm>
              <a:off x="4000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首屏渲染优化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1937385" y="3853498"/>
            <a:ext cx="3007360" cy="594995"/>
            <a:chOff x="2922" y="4451"/>
            <a:chExt cx="4736" cy="937"/>
          </a:xfrm>
        </p:grpSpPr>
        <p:sp>
          <p:nvSpPr>
            <p:cNvPr id="19" name="圆角矩形 18"/>
            <p:cNvSpPr/>
            <p:nvPr>
              <p:custDataLst>
                <p:tags r:id="rId9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>
              <p:custDataLst>
                <p:tags r:id="rId10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11"/>
              </p:custDataLst>
            </p:nvPr>
          </p:nvSpPr>
          <p:spPr>
            <a:xfrm>
              <a:off x="3153" y="4545"/>
              <a:ext cx="62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B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4000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数据加载策略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13"/>
            </p:custDataLst>
          </p:nvPr>
        </p:nvGrpSpPr>
        <p:grpSpPr>
          <a:xfrm>
            <a:off x="1937385" y="4761548"/>
            <a:ext cx="3007360" cy="594995"/>
            <a:chOff x="2922" y="4451"/>
            <a:chExt cx="4736" cy="937"/>
          </a:xfrm>
        </p:grpSpPr>
        <p:sp>
          <p:nvSpPr>
            <p:cNvPr id="24" name="圆角矩形 23"/>
            <p:cNvSpPr/>
            <p:nvPr>
              <p:custDataLst>
                <p:tags r:id="rId14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>
              <p:custDataLst>
                <p:tags r:id="rId15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16"/>
              </p:custDataLst>
            </p:nvPr>
          </p:nvSpPr>
          <p:spPr>
            <a:xfrm>
              <a:off x="3153" y="4545"/>
              <a:ext cx="6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C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17"/>
              </p:custDataLst>
            </p:nvPr>
          </p:nvSpPr>
          <p:spPr>
            <a:xfrm>
              <a:off x="4000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高并发处理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sp>
        <p:nvSpPr>
          <p:cNvPr id="37" name="TextBox 20"/>
          <p:cNvSpPr txBox="1"/>
          <p:nvPr>
            <p:custDataLst>
              <p:tags r:id="rId18"/>
            </p:custDataLst>
          </p:nvPr>
        </p:nvSpPr>
        <p:spPr>
          <a:xfrm>
            <a:off x="5970270" y="2851785"/>
            <a:ext cx="4627880" cy="9588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608965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关键渲染路径优化，内联关键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CSS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，异步加载非关键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CSS/JS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，只渲染可视区域内的商家卡片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algn="l" defTabSz="608965">
              <a:lnSpc>
                <a:spcPct val="150000"/>
              </a:lnSpc>
              <a:spcBef>
                <a:spcPct val="20000"/>
              </a:spcBef>
              <a:defRPr/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28" name="图片 27" descr="343435383139313b333633363136333bd1e0ceb2d0cebcfdcdb7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16855" y="2987993"/>
            <a:ext cx="372745" cy="372745"/>
          </a:xfrm>
          <a:prstGeom prst="rect">
            <a:avLst/>
          </a:prstGeom>
        </p:spPr>
      </p:pic>
      <p:sp>
        <p:nvSpPr>
          <p:cNvPr id="29" name="TextBox 20"/>
          <p:cNvSpPr txBox="1"/>
          <p:nvPr>
            <p:custDataLst>
              <p:tags r:id="rId22"/>
            </p:custDataLst>
          </p:nvPr>
        </p:nvSpPr>
        <p:spPr>
          <a:xfrm>
            <a:off x="5970270" y="3828416"/>
            <a:ext cx="4627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608965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根据用户行为预测可能访问的下个页面预加载数据，同时缓存用户最近使用的位置，减少定位请求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30" name="图片 29" descr="343435383139313b333633363136333bd1e0ceb2d0cebcfdcdb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16855" y="3964623"/>
            <a:ext cx="372745" cy="372745"/>
          </a:xfrm>
          <a:prstGeom prst="rect">
            <a:avLst/>
          </a:prstGeom>
        </p:spPr>
      </p:pic>
      <p:sp>
        <p:nvSpPr>
          <p:cNvPr id="31" name="TextBox 20"/>
          <p:cNvSpPr txBox="1"/>
          <p:nvPr>
            <p:custDataLst>
              <p:tags r:id="rId24"/>
            </p:custDataLst>
          </p:nvPr>
        </p:nvSpPr>
        <p:spPr>
          <a:xfrm>
            <a:off x="5970270" y="4736466"/>
            <a:ext cx="4627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defTabSz="608965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使用多级缓存架构，热门商家信息缓存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5-10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分钟，读写分离，商家信息读多写少，使用主从复制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pic>
        <p:nvPicPr>
          <p:cNvPr id="32" name="图片 31" descr="343435383139313b333633363136333bd1e0ceb2d0cebcfdcdb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16855" y="4872673"/>
            <a:ext cx="372745" cy="372745"/>
          </a:xfrm>
          <a:prstGeom prst="rect">
            <a:avLst/>
          </a:prstGeom>
        </p:spPr>
      </p:pic>
    </p:spTree>
    <p:custDataLst>
      <p:tags r:id="rId2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680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可用性优化</a:t>
            </a:r>
            <a:endParaRPr kumimoji="0" lang="zh-CN" altLang="en-US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0475" y="1414145"/>
            <a:ext cx="137033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Usability optimization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443730" y="3527425"/>
            <a:ext cx="1670050" cy="1670685"/>
          </a:xfrm>
          <a:prstGeom prst="ellipse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893050" y="2004060"/>
            <a:ext cx="2496820" cy="2496820"/>
          </a:xfrm>
          <a:prstGeom prst="ellipse">
            <a:avLst/>
          </a:prstGeom>
          <a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 rot="0">
            <a:off x="2553970" y="2272030"/>
            <a:ext cx="2071370" cy="2071370"/>
            <a:chOff x="1659890" y="2527673"/>
            <a:chExt cx="2355105" cy="2355105"/>
          </a:xfrm>
          <a:solidFill>
            <a:srgbClr val="739388"/>
          </a:solidFill>
          <a:effectLst/>
        </p:grpSpPr>
        <p:sp>
          <p:nvSpPr>
            <p:cNvPr id="30" name="椭圆 29"/>
            <p:cNvSpPr/>
            <p:nvPr/>
          </p:nvSpPr>
          <p:spPr>
            <a:xfrm>
              <a:off x="1659890" y="2527673"/>
              <a:ext cx="2355105" cy="2355105"/>
            </a:xfrm>
            <a:prstGeom prst="ellipse">
              <a:avLst/>
            </a:prstGeom>
            <a:solidFill>
              <a:srgbClr val="5986F7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165643" y="3974534"/>
              <a:ext cx="1544429" cy="453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endPara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0">
            <a:off x="6293485" y="3518535"/>
            <a:ext cx="1745615" cy="1745615"/>
            <a:chOff x="6021592" y="3945498"/>
            <a:chExt cx="1984974" cy="1984845"/>
          </a:xfrm>
          <a:solidFill>
            <a:schemeClr val="accent4"/>
          </a:solidFill>
          <a:effectLst/>
        </p:grpSpPr>
        <p:sp>
          <p:nvSpPr>
            <p:cNvPr id="33" name="椭圆 32"/>
            <p:cNvSpPr/>
            <p:nvPr/>
          </p:nvSpPr>
          <p:spPr>
            <a:xfrm>
              <a:off x="6021592" y="3945498"/>
              <a:ext cx="1984974" cy="1984845"/>
            </a:xfrm>
            <a:prstGeom prst="ellipse">
              <a:avLst/>
            </a:prstGeom>
            <a:solidFill>
              <a:srgbClr val="0CCDBD"/>
            </a:solidFill>
            <a:ln w="2540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68906" y="5114385"/>
              <a:ext cx="1518557" cy="45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endPara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711065" y="1948180"/>
            <a:ext cx="1135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搜索体验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6" name="副标题 1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711065" y="2239645"/>
            <a:ext cx="2819400" cy="71691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添加</a:t>
            </a:r>
            <a:r>
              <a:rPr lang="zh-CN" altLang="en-US" sz="1000"/>
              <a:t>搜索联想、错别字容错，同时通过历史记录</a:t>
            </a:r>
            <a:r>
              <a:rPr lang="en-US" altLang="zh-CN" sz="1000"/>
              <a:t>+</a:t>
            </a:r>
            <a:r>
              <a:rPr lang="zh-CN" altLang="en-US" sz="1000"/>
              <a:t>热门搜索来展示个性化搜索建议，并针对空结果优化，对空结果显示相近品类或附近热门商家</a:t>
            </a:r>
            <a:endParaRPr lang="zh-CN" altLang="en-US" sz="1000"/>
          </a:p>
          <a:p>
            <a:pPr algn="l">
              <a:lnSpc>
                <a:spcPct val="150000"/>
              </a:lnSpc>
            </a:pPr>
            <a:endParaRPr lang="zh-CN" altLang="en-US" sz="1000"/>
          </a:p>
        </p:txBody>
      </p:sp>
      <p:sp>
        <p:nvSpPr>
          <p:cNvPr id="43" name="文本框 42"/>
          <p:cNvSpPr txBox="1"/>
          <p:nvPr/>
        </p:nvSpPr>
        <p:spPr>
          <a:xfrm>
            <a:off x="8142605" y="4873625"/>
            <a:ext cx="1711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5E7A7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zh-CN" altLang="en-US" dirty="0">
                <a:solidFill>
                  <a:srgbClr val="5E7A70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内容呈现</a:t>
            </a:r>
            <a:endParaRPr lang="zh-CN" altLang="en-US" dirty="0">
              <a:solidFill>
                <a:srgbClr val="5E7A70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0" name="副标题 1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8142605" y="5165090"/>
            <a:ext cx="2973705" cy="71691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000">
                <a:sym typeface="+mn-ea"/>
              </a:rPr>
              <a:t>突出</a:t>
            </a:r>
            <a:r>
              <a:rPr lang="zh-CN" altLang="en-US" sz="1000"/>
              <a:t>关键信息，评分、人均、距离用色块高亮；</a:t>
            </a:r>
            <a:r>
              <a:rPr lang="zh-CN" altLang="en-US" sz="1000">
                <a:sym typeface="+mn-ea"/>
              </a:rPr>
              <a:t>过滤</a:t>
            </a:r>
            <a:r>
              <a:rPr lang="zh-CN" altLang="en-US" sz="1000"/>
              <a:t>敏感内容，自动隐藏含不当语言的评论</a:t>
            </a:r>
            <a:endParaRPr lang="zh-CN" altLang="en-US" sz="1000"/>
          </a:p>
        </p:txBody>
      </p:sp>
      <p:sp>
        <p:nvSpPr>
          <p:cNvPr id="67" name="文本框 66"/>
          <p:cNvSpPr txBox="1"/>
          <p:nvPr/>
        </p:nvSpPr>
        <p:spPr>
          <a:xfrm>
            <a:off x="1791970" y="4738370"/>
            <a:ext cx="2436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信息架构与导航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68" name="副标题 1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1276350" y="5029835"/>
            <a:ext cx="2952115" cy="71691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000">
                <a:latin typeface="思源黑体 CN Normal" panose="020B0400000000000000" charset="-122"/>
                <a:ea typeface="思源黑体 CN Normal" panose="020B0400000000000000" charset="-122"/>
              </a:rPr>
              <a:t>使用三级分类体系：地区</a:t>
            </a:r>
            <a:r>
              <a:rPr lang="en-US" altLang="en-US" sz="1000">
                <a:latin typeface="思源黑体 CN Normal" panose="020B0400000000000000" charset="-122"/>
                <a:ea typeface="思源黑体 CN Normal" panose="020B0400000000000000" charset="-122"/>
              </a:rPr>
              <a:t>→</a:t>
            </a:r>
            <a:r>
              <a:rPr lang="zh-CN" altLang="en-US" sz="1000">
                <a:latin typeface="思源黑体 CN Normal" panose="020B0400000000000000" charset="-122"/>
                <a:ea typeface="思源黑体 CN Normal" panose="020B0400000000000000" charset="-122"/>
              </a:rPr>
              <a:t>商圈</a:t>
            </a:r>
            <a:r>
              <a:rPr lang="en-US" altLang="en-US" sz="1000">
                <a:latin typeface="思源黑体 CN Normal" panose="020B0400000000000000" charset="-122"/>
                <a:ea typeface="思源黑体 CN Normal" panose="020B0400000000000000" charset="-122"/>
              </a:rPr>
              <a:t>→</a:t>
            </a:r>
            <a:r>
              <a:rPr lang="zh-CN" altLang="en-US" sz="1000">
                <a:latin typeface="思源黑体 CN Normal" panose="020B0400000000000000" charset="-122"/>
                <a:ea typeface="思源黑体 CN Normal" panose="020B0400000000000000" charset="-122"/>
              </a:rPr>
              <a:t>品类，层级不超过</a:t>
            </a:r>
            <a:r>
              <a:rPr lang="en-US" altLang="zh-CN" sz="1000">
                <a:latin typeface="思源黑体 CN Normal" panose="020B0400000000000000" charset="-122"/>
                <a:ea typeface="思源黑体 CN Normal" panose="020B0400000000000000" charset="-122"/>
              </a:rPr>
              <a:t>3</a:t>
            </a:r>
            <a:r>
              <a:rPr lang="zh-CN" altLang="en-US" sz="1000">
                <a:latin typeface="思源黑体 CN Normal" panose="020B0400000000000000" charset="-122"/>
                <a:ea typeface="思源黑体 CN Normal" panose="020B0400000000000000" charset="-122"/>
              </a:rPr>
              <a:t>层，并自动填充用户常去城市</a:t>
            </a:r>
            <a:r>
              <a:rPr lang="en-US" altLang="zh-CN" sz="1000">
                <a:latin typeface="思源黑体 CN Normal" panose="020B0400000000000000" charset="-122"/>
                <a:ea typeface="思源黑体 CN Normal" panose="020B0400000000000000" charset="-122"/>
              </a:rPr>
              <a:t>/</a:t>
            </a:r>
            <a:r>
              <a:rPr lang="zh-CN" altLang="en-US" sz="1000">
                <a:latin typeface="思源黑体 CN Normal" panose="020B0400000000000000" charset="-122"/>
                <a:ea typeface="思源黑体 CN Normal" panose="020B0400000000000000" charset="-122"/>
              </a:rPr>
              <a:t>上次搜索品类</a:t>
            </a:r>
            <a:endParaRPr lang="zh-CN" altLang="en-US" sz="100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69" name="图片 68" descr="31393935333436333b31393936333833373bcfdfd0d4cafdbeddcdbc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91840" y="3022600"/>
            <a:ext cx="570865" cy="570865"/>
          </a:xfrm>
          <a:prstGeom prst="rect">
            <a:avLst/>
          </a:prstGeom>
        </p:spPr>
      </p:pic>
      <p:pic>
        <p:nvPicPr>
          <p:cNvPr id="70" name="图片 69" descr="31393935333436333b31393936333835323bb1fdcdbc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31965" y="4077335"/>
            <a:ext cx="628015" cy="62801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07185" y="1978025"/>
            <a:ext cx="8983980" cy="3355975"/>
            <a:chOff x="3183" y="2744"/>
            <a:chExt cx="12101" cy="6024"/>
          </a:xfrm>
        </p:grpSpPr>
        <p:sp>
          <p:nvSpPr>
            <p:cNvPr id="6" name="圆角矩形 5"/>
            <p:cNvSpPr/>
            <p:nvPr/>
          </p:nvSpPr>
          <p:spPr>
            <a:xfrm>
              <a:off x="3183" y="2744"/>
              <a:ext cx="12100" cy="6023"/>
            </a:xfrm>
            <a:prstGeom prst="roundRect">
              <a:avLst>
                <a:gd name="adj" fmla="val 5488"/>
              </a:avLst>
            </a:prstGeom>
            <a:gradFill>
              <a:gsLst>
                <a:gs pos="25000">
                  <a:schemeClr val="bg1">
                    <a:alpha val="100000"/>
                  </a:schemeClr>
                </a:gs>
                <a:gs pos="99000">
                  <a:srgbClr val="EEF4FF"/>
                </a:gs>
              </a:gsLst>
              <a:lin ang="1560000" scaled="0"/>
            </a:gradFill>
            <a:ln>
              <a:noFill/>
            </a:ln>
            <a:effectLst>
              <a:outerShdw blurRad="571500" dist="266700" dir="3180000" algn="tl" rotWithShape="0">
                <a:schemeClr val="tx2">
                  <a:lumMod val="75000"/>
                  <a:lumOff val="25000"/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214" y="2776"/>
              <a:ext cx="12070" cy="5993"/>
            </a:xfrm>
            <a:prstGeom prst="roundRect">
              <a:avLst>
                <a:gd name="adj" fmla="val 5063"/>
              </a:avLst>
            </a:prstGeom>
            <a:gradFill>
              <a:gsLst>
                <a:gs pos="25000">
                  <a:srgbClr val="F0F4FD"/>
                </a:gs>
                <a:gs pos="99000">
                  <a:srgbClr val="CFD8E9">
                    <a:alpha val="78000"/>
                  </a:srgbClr>
                </a:gs>
              </a:gsLst>
              <a:lin ang="15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>
            <a:off x="2981960" y="-382905"/>
            <a:ext cx="5380355" cy="342201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>
            <a:off x="2209165" y="1943100"/>
            <a:ext cx="8195945" cy="48793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86555" y="2519045"/>
            <a:ext cx="3788410" cy="706755"/>
          </a:xfrm>
          <a:prstGeom prst="rect">
            <a:avLst/>
          </a:prstGeom>
          <a:effectLst>
            <a:outerShdw dist="38100" dir="2700000" algn="tl" rotWithShape="0">
              <a:srgbClr val="1653F0">
                <a:alpha val="100000"/>
              </a:srgbClr>
            </a:outerShdw>
          </a:effectLst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Web</a:t>
            </a:r>
            <a:r>
              <a:rPr kumimoji="0" lang="zh-CN" altLang="en-US" sz="40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安全性</a:t>
            </a:r>
            <a:endParaRPr kumimoji="0" lang="zh-CN" altLang="en-US" sz="4000" i="0" u="none" strike="noStrike" kern="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8835" y="3252470"/>
            <a:ext cx="5403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ker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 Web security</a:t>
            </a:r>
            <a:endParaRPr lang="en-US" altLang="zh-CN" sz="1600" ker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93970" y="1106805"/>
            <a:ext cx="197358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 w="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04</a:t>
            </a:r>
            <a:endParaRPr kumimoji="0" lang="en-US" altLang="zh-CN" sz="4000" i="0" u="none" strike="noStrike" kern="0" cap="none" spc="0" normalizeH="0" baseline="0" noProof="0" dirty="0">
              <a:ln w="0">
                <a:solidFill>
                  <a:schemeClr val="bg1"/>
                </a:solidFill>
              </a:ln>
              <a:noFill/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66775" y="1190625"/>
            <a:ext cx="1408430" cy="1612900"/>
            <a:chOff x="14862" y="3442"/>
            <a:chExt cx="2709" cy="3102"/>
          </a:xfrm>
        </p:grpSpPr>
        <p:sp>
          <p:nvSpPr>
            <p:cNvPr id="9" name="圆角矩形 8"/>
            <p:cNvSpPr/>
            <p:nvPr/>
          </p:nvSpPr>
          <p:spPr>
            <a:xfrm rot="19860000">
              <a:off x="14921" y="3442"/>
              <a:ext cx="2650" cy="3062"/>
            </a:xfrm>
            <a:prstGeom prst="roundRect">
              <a:avLst>
                <a:gd name="adj" fmla="val 7181"/>
              </a:avLst>
            </a:prstGeom>
            <a:solidFill>
              <a:srgbClr val="385A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 rot="19860000">
              <a:off x="14862" y="3482"/>
              <a:ext cx="2650" cy="3062"/>
            </a:xfrm>
            <a:prstGeom prst="roundRect">
              <a:avLst>
                <a:gd name="adj" fmla="val 7181"/>
              </a:avLst>
            </a:prstGeom>
            <a:gradFill>
              <a:gsLst>
                <a:gs pos="25000">
                  <a:srgbClr val="F0F4FD"/>
                </a:gs>
                <a:gs pos="99000">
                  <a:schemeClr val="bg1"/>
                </a:gs>
              </a:gsLst>
              <a:lin ang="1560000" scaled="0"/>
            </a:gradFill>
            <a:ln>
              <a:solidFill>
                <a:schemeClr val="bg1"/>
              </a:solidFill>
            </a:ln>
            <a:effectLst>
              <a:outerShdw blurRad="393700" dist="38100" dir="2700000" algn="tl" rotWithShape="0">
                <a:srgbClr val="385AE6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4873" y="4187"/>
              <a:ext cx="2263" cy="1688"/>
              <a:chOff x="14813" y="4037"/>
              <a:chExt cx="2263" cy="1688"/>
            </a:xfrm>
          </p:grpSpPr>
          <p:sp>
            <p:nvSpPr>
              <p:cNvPr id="17" name="圆角矩形 16"/>
              <p:cNvSpPr/>
              <p:nvPr/>
            </p:nvSpPr>
            <p:spPr>
              <a:xfrm rot="19860000">
                <a:off x="14813" y="4037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9860000">
                <a:off x="15055" y="4473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 rot="19860000">
                <a:off x="15296" y="4908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 rot="19860000">
                <a:off x="15582" y="5515"/>
                <a:ext cx="1074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21" name="圆角矩形 20"/>
          <p:cNvSpPr/>
          <p:nvPr/>
        </p:nvSpPr>
        <p:spPr>
          <a:xfrm>
            <a:off x="4932680" y="5107305"/>
            <a:ext cx="2388870" cy="467360"/>
          </a:xfrm>
          <a:prstGeom prst="roundRect">
            <a:avLst>
              <a:gd name="adj" fmla="val 50000"/>
            </a:avLst>
          </a:prstGeom>
          <a:solidFill>
            <a:srgbClr val="0C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61865" y="5172393"/>
            <a:ext cx="273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第三小组</a:t>
            </a:r>
            <a:r>
              <a:rPr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sz="16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045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804035" y="2575560"/>
            <a:ext cx="2938780" cy="3161665"/>
          </a:xfrm>
          <a:prstGeom prst="roundRect">
            <a:avLst>
              <a:gd name="adj" fmla="val 7389"/>
            </a:avLst>
          </a:prstGeom>
          <a:blipFill rotWithShape="1">
            <a:blip r:embed="rId3"/>
            <a:stretch>
              <a:fillRect/>
            </a:stretch>
          </a:blip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5133340" y="2575560"/>
            <a:ext cx="2369820" cy="1488440"/>
            <a:chOff x="8820" y="4133"/>
            <a:chExt cx="3732" cy="2344"/>
          </a:xfrm>
        </p:grpSpPr>
        <p:sp>
          <p:nvSpPr>
            <p:cNvPr id="74" name="圆角矩形 73"/>
            <p:cNvSpPr/>
            <p:nvPr/>
          </p:nvSpPr>
          <p:spPr>
            <a:xfrm>
              <a:off x="8820" y="4133"/>
              <a:ext cx="3732" cy="2344"/>
            </a:xfrm>
            <a:prstGeom prst="roundRect">
              <a:avLst>
                <a:gd name="adj" fmla="val 10061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 rot="0">
              <a:off x="9099" y="4500"/>
              <a:ext cx="3174" cy="1611"/>
              <a:chOff x="2790" y="5574"/>
              <a:chExt cx="3174" cy="1611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790" y="5911"/>
                <a:ext cx="3174" cy="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fontAlgn="auto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未对所有接口进行统一权限验证，部分功能如点赞、收藏可被未登录用户访问，且</a:t>
                </a:r>
                <a:r>
                  <a:rPr kumimoji="0" lang="en-US" altLang="zh-CN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JWT </a:t>
                </a: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默认不加密，若泄漏将导致会话劫持</a:t>
                </a:r>
                <a:endParaRPr kumimoji="0" lang="zh-CN" altLang="en-US" sz="9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2790" y="5574"/>
                <a:ext cx="2777" cy="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i="0" u="none" strike="noStrike" kern="0" cap="none" spc="0" normalizeH="0" baseline="0" noProof="0" dirty="0">
                    <a:ln w="0">
                      <a:noFill/>
                    </a:ln>
                    <a:solidFill>
                      <a:srgbClr val="385AE6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rPr>
                  <a:t>身份认证与权限控制</a:t>
                </a:r>
                <a:endParaRPr kumimoji="0" lang="zh-CN" altLang="en-US" sz="1200" i="0" u="none" strike="noStrike" kern="0" cap="none" spc="0" normalizeH="0" baseline="0" noProof="0" dirty="0">
                  <a:ln w="0">
                    <a:noFill/>
                  </a:ln>
                  <a:solidFill>
                    <a:srgbClr val="385AE6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i="0" u="none" strike="noStrike" kern="0" cap="none" spc="0" normalizeH="0" baseline="0" noProof="0" dirty="0">
                  <a:ln w="0">
                    <a:noFill/>
                  </a:ln>
                  <a:solidFill>
                    <a:srgbClr val="385AE6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7657465" y="2575560"/>
            <a:ext cx="2369820" cy="1488440"/>
            <a:chOff x="12947" y="4132"/>
            <a:chExt cx="3732" cy="2344"/>
          </a:xfrm>
        </p:grpSpPr>
        <p:sp>
          <p:nvSpPr>
            <p:cNvPr id="4" name="圆角矩形 3"/>
            <p:cNvSpPr/>
            <p:nvPr/>
          </p:nvSpPr>
          <p:spPr>
            <a:xfrm>
              <a:off x="12947" y="4132"/>
              <a:ext cx="3732" cy="2344"/>
            </a:xfrm>
            <a:prstGeom prst="roundRect">
              <a:avLst>
                <a:gd name="adj" fmla="val 10061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8" name="组合 7"/>
            <p:cNvGrpSpPr/>
            <p:nvPr/>
          </p:nvGrpSpPr>
          <p:grpSpPr>
            <a:xfrm rot="0">
              <a:off x="13226" y="4499"/>
              <a:ext cx="3174" cy="1611"/>
              <a:chOff x="2790" y="5574"/>
              <a:chExt cx="3174" cy="161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790" y="5911"/>
                <a:ext cx="3174" cy="1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fontAlgn="auto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用户笔记输入可能包含</a:t>
                </a:r>
                <a:r>
                  <a:rPr kumimoji="0" lang="en-US" altLang="zh-CN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 JavaScript </a:t>
                </a: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脚本，未做</a:t>
                </a:r>
                <a:r>
                  <a:rPr kumimoji="0" lang="en-US" altLang="zh-CN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 XSS </a:t>
                </a: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防护，且用户请求未进行</a:t>
                </a:r>
                <a:r>
                  <a:rPr kumimoji="0" lang="en-US" altLang="zh-CN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 CSRF </a:t>
                </a: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防护，易造成用户会话伪造攻击</a:t>
                </a:r>
                <a:endParaRPr kumimoji="0" lang="zh-CN" altLang="en-US" sz="9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790" y="5574"/>
                <a:ext cx="2550" cy="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i="0" u="none" strike="noStrike" kern="0" cap="none" spc="0" normalizeH="0" baseline="0" noProof="0" dirty="0">
                    <a:ln w="0">
                      <a:noFill/>
                    </a:ln>
                    <a:solidFill>
                      <a:srgbClr val="385AE6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rPr>
                  <a:t>用户输入与数据处理</a:t>
                </a:r>
                <a:endParaRPr kumimoji="0" lang="zh-CN" altLang="en-US" sz="1200" i="0" u="none" strike="noStrike" kern="0" cap="none" spc="0" normalizeH="0" baseline="0" noProof="0" dirty="0">
                  <a:ln w="0">
                    <a:noFill/>
                  </a:ln>
                  <a:solidFill>
                    <a:srgbClr val="385AE6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i="0" u="none" strike="noStrike" kern="0" cap="none" spc="0" normalizeH="0" baseline="0" noProof="0" dirty="0">
                  <a:ln w="0">
                    <a:noFill/>
                  </a:ln>
                  <a:solidFill>
                    <a:srgbClr val="385AE6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7657465" y="4248150"/>
            <a:ext cx="2369820" cy="1488440"/>
            <a:chOff x="12947" y="4132"/>
            <a:chExt cx="3732" cy="2344"/>
          </a:xfrm>
        </p:grpSpPr>
        <p:sp>
          <p:nvSpPr>
            <p:cNvPr id="45" name="圆角矩形 44"/>
            <p:cNvSpPr/>
            <p:nvPr/>
          </p:nvSpPr>
          <p:spPr>
            <a:xfrm>
              <a:off x="12947" y="4132"/>
              <a:ext cx="3732" cy="2344"/>
            </a:xfrm>
            <a:prstGeom prst="roundRect">
              <a:avLst>
                <a:gd name="adj" fmla="val 10061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 rot="0">
              <a:off x="13226" y="4499"/>
              <a:ext cx="3174" cy="673"/>
              <a:chOff x="2790" y="5574"/>
              <a:chExt cx="3174" cy="673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2790" y="5911"/>
                <a:ext cx="3174" cy="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fontAlgn="auto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开发环境未启用</a:t>
                </a:r>
                <a:r>
                  <a:rPr kumimoji="0" lang="en-US" altLang="zh-CN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 HTTPS</a:t>
                </a: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，存在中间人攻击风险</a:t>
                </a:r>
                <a:endParaRPr kumimoji="0" lang="zh-CN" altLang="en-US" sz="9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790" y="5574"/>
                <a:ext cx="2230" cy="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i="0" u="none" strike="noStrike" kern="0" cap="none" spc="0" normalizeH="0" baseline="0" noProof="0" dirty="0">
                    <a:ln w="0">
                      <a:noFill/>
                    </a:ln>
                    <a:solidFill>
                      <a:srgbClr val="385AE6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rPr>
                  <a:t>通信层与接口暴露</a:t>
                </a:r>
                <a:endParaRPr kumimoji="0" lang="zh-CN" altLang="en-US" sz="1200" i="0" u="none" strike="noStrike" kern="0" cap="none" spc="0" normalizeH="0" baseline="0" noProof="0" dirty="0">
                  <a:ln w="0">
                    <a:noFill/>
                  </a:ln>
                  <a:solidFill>
                    <a:srgbClr val="385AE6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grpSp>
        <p:nvGrpSpPr>
          <p:cNvPr id="49" name="组合 48"/>
          <p:cNvGrpSpPr/>
          <p:nvPr/>
        </p:nvGrpSpPr>
        <p:grpSpPr>
          <a:xfrm>
            <a:off x="5133340" y="4248150"/>
            <a:ext cx="2369820" cy="1488440"/>
            <a:chOff x="12947" y="4132"/>
            <a:chExt cx="3732" cy="2344"/>
          </a:xfrm>
        </p:grpSpPr>
        <p:sp>
          <p:nvSpPr>
            <p:cNvPr id="50" name="圆角矩形 49"/>
            <p:cNvSpPr/>
            <p:nvPr/>
          </p:nvSpPr>
          <p:spPr>
            <a:xfrm>
              <a:off x="12947" y="4132"/>
              <a:ext cx="3732" cy="2344"/>
            </a:xfrm>
            <a:prstGeom prst="roundRect">
              <a:avLst>
                <a:gd name="adj" fmla="val 10061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51" name="组合 50"/>
            <p:cNvGrpSpPr/>
            <p:nvPr/>
          </p:nvGrpSpPr>
          <p:grpSpPr>
            <a:xfrm rot="0">
              <a:off x="13226" y="4499"/>
              <a:ext cx="3174" cy="1329"/>
              <a:chOff x="2790" y="5574"/>
              <a:chExt cx="3174" cy="1329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2790" y="5911"/>
                <a:ext cx="3174" cy="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fontAlgn="auto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Redis </a:t>
                </a: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未配置访问密码或限制</a:t>
                </a:r>
                <a:r>
                  <a:rPr kumimoji="0" lang="en-US" altLang="zh-CN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IP</a:t>
                </a:r>
                <a:r>
                  <a:rPr kumimoji="0" lang="zh-CN" altLang="en-US" sz="900" b="1" i="0" u="none" strike="noStrike" kern="0" cap="none" spc="0" normalizeH="0" baseline="0" noProof="0" dirty="0">
                    <a:ln w="0"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思源黑体 CN Light" panose="020B0300000000000000" charset="-122"/>
                    <a:ea typeface="思源黑体 CN Light" panose="020B0300000000000000" charset="-122"/>
                    <a:cs typeface="思源黑体 CN Bold" panose="020B0800000000000000" charset="-122"/>
                  </a:rPr>
                  <a:t>绑定，且用户验证码、手机号等信息明文缓存，敏感数据无加密处理</a:t>
                </a:r>
                <a:endParaRPr kumimoji="0" lang="zh-CN" altLang="en-US" sz="9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2790" y="5574"/>
                <a:ext cx="2230" cy="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i="0" u="none" strike="noStrike" kern="0" cap="none" spc="0" normalizeH="0" baseline="0" noProof="0" dirty="0">
                    <a:ln w="0">
                      <a:noFill/>
                    </a:ln>
                    <a:solidFill>
                      <a:srgbClr val="385AE6"/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思源黑体 CN Bold" panose="020B0800000000000000" charset="-122"/>
                  </a:rPr>
                  <a:t>缓存和数据存储层</a:t>
                </a:r>
                <a:endParaRPr kumimoji="0" lang="zh-CN" altLang="en-US" sz="1200" i="0" u="none" strike="noStrike" kern="0" cap="none" spc="0" normalizeH="0" baseline="0" noProof="0" dirty="0">
                  <a:ln w="0">
                    <a:noFill/>
                  </a:ln>
                  <a:solidFill>
                    <a:srgbClr val="385AE6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i="0" u="none" strike="noStrike" kern="0" cap="none" spc="0" normalizeH="0" baseline="0" noProof="0" dirty="0">
                  <a:ln w="0">
                    <a:noFill/>
                  </a:ln>
                  <a:solidFill>
                    <a:srgbClr val="385AE6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endParaRPr>
              </a:p>
            </p:txBody>
          </p:sp>
        </p:grpSp>
      </p:grpSp>
      <p:sp>
        <p:nvSpPr>
          <p:cNvPr id="55" name="圆角矩形 54"/>
          <p:cNvSpPr/>
          <p:nvPr/>
        </p:nvSpPr>
        <p:spPr>
          <a:xfrm>
            <a:off x="1804035" y="2575560"/>
            <a:ext cx="2938780" cy="3161665"/>
          </a:xfrm>
          <a:prstGeom prst="roundRect">
            <a:avLst>
              <a:gd name="adj" fmla="val 7389"/>
            </a:avLst>
          </a:prstGeom>
          <a:solidFill>
            <a:srgbClr val="1857F6">
              <a:alpha val="86000"/>
            </a:srgb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1805305" y="4581525"/>
            <a:ext cx="2938780" cy="1134745"/>
          </a:xfrm>
          <a:prstGeom prst="roundRect">
            <a:avLst>
              <a:gd name="adj" fmla="val 12809"/>
            </a:avLst>
          </a:prstGeom>
          <a:solidFill>
            <a:srgbClr val="ADC5FB">
              <a:alpha val="38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56460" y="4667250"/>
            <a:ext cx="2165985" cy="763211"/>
            <a:chOff x="2790" y="5574"/>
            <a:chExt cx="3411" cy="1245"/>
          </a:xfrm>
        </p:grpSpPr>
        <p:sp>
          <p:nvSpPr>
            <p:cNvPr id="20" name="矩形 19"/>
            <p:cNvSpPr/>
            <p:nvPr/>
          </p:nvSpPr>
          <p:spPr>
            <a:xfrm>
              <a:off x="2790" y="5791"/>
              <a:ext cx="3411" cy="10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fontAlgn="auto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</a:rPr>
                <a:t>电商、物联网及</a:t>
              </a:r>
              <a:r>
                <a:rPr kumimoji="0" lang="en-US" altLang="zh-CN" sz="9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</a:rPr>
                <a:t>IPv6</a:t>
              </a:r>
              <a:r>
                <a:rPr kumimoji="0" lang="zh-CN" altLang="en-US" sz="9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</a:rPr>
                <a:t>等领域仍面临数据泄露、协议缺陷、源代码漏洞等风险</a:t>
              </a:r>
              <a:endParaRPr kumimoji="0" lang="zh-CN" altLang="en-US" sz="900" b="1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</a:endParaRPr>
            </a:p>
            <a:p>
              <a:pPr marL="0" marR="0" lvl="0" indent="0" algn="l" defTabSz="914400" rtl="0" fontAlgn="auto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 w="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Light" panose="020B0300000000000000" charset="-122"/>
                  <a:ea typeface="思源黑体 CN Light" panose="020B0300000000000000" charset="-122"/>
                  <a:cs typeface="思源黑体 CN Bold" panose="020B0800000000000000" charset="-122"/>
                </a:rPr>
                <a:t>，需持续强化安全防护体系。</a:t>
              </a:r>
              <a:endParaRPr kumimoji="0" lang="zh-CN" altLang="en-US" sz="900" b="1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Light" panose="020B0300000000000000" charset="-122"/>
                <a:ea typeface="思源黑体 CN Light" panose="020B03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790" y="5574"/>
              <a:ext cx="2230" cy="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2320290" y="4078605"/>
            <a:ext cx="16332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 b="1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隐患存在率</a:t>
            </a:r>
            <a:endParaRPr lang="zh-CN" altLang="en-US" sz="1600" b="1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422525" y="3355975"/>
            <a:ext cx="16332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3</a:t>
            </a: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%-</a:t>
            </a:r>
            <a:r>
              <a:rPr lang="en-US" altLang="zh-CN" sz="4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9</a:t>
            </a:r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%</a:t>
            </a:r>
            <a:endParaRPr lang="en-US" altLang="zh-CN" sz="24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可能隐患</a:t>
            </a:r>
            <a:endParaRPr kumimoji="0" lang="zh-CN" altLang="en-US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260475" y="1414145"/>
            <a:ext cx="145986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Possible hidden trouble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680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改进措施</a:t>
            </a:r>
            <a:endParaRPr kumimoji="0" lang="zh-CN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0475" y="1414145"/>
            <a:ext cx="116014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Improving actions 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975" y="2835910"/>
            <a:ext cx="2462530" cy="2462530"/>
          </a:xfrm>
          <a:prstGeom prst="ellipse">
            <a:avLst/>
          </a:prstGeom>
          <a:solidFill>
            <a:srgbClr val="F0F4FD"/>
          </a:solidFill>
          <a:ln w="25400">
            <a:gradFill>
              <a:gsLst>
                <a:gs pos="0">
                  <a:srgbClr val="F7FAFE"/>
                </a:gs>
                <a:gs pos="100000">
                  <a:srgbClr val="EEF2FC"/>
                </a:gs>
              </a:gsLst>
              <a:lin ang="246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9" name="椭圆 8"/>
          <p:cNvSpPr/>
          <p:nvPr/>
        </p:nvSpPr>
        <p:spPr>
          <a:xfrm>
            <a:off x="4960938" y="3043873"/>
            <a:ext cx="2046605" cy="2046605"/>
          </a:xfrm>
          <a:prstGeom prst="ellipse">
            <a:avLst/>
          </a:prstGeom>
          <a:solidFill>
            <a:srgbClr val="385A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37" name="椭圆 36"/>
          <p:cNvSpPr/>
          <p:nvPr/>
        </p:nvSpPr>
        <p:spPr>
          <a:xfrm>
            <a:off x="5067935" y="3150870"/>
            <a:ext cx="1832610" cy="183261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30200" dist="38100" dir="2700000" algn="tl" rotWithShape="0">
              <a:srgbClr val="5986F7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38" name="椭圆 37"/>
          <p:cNvSpPr/>
          <p:nvPr/>
        </p:nvSpPr>
        <p:spPr>
          <a:xfrm>
            <a:off x="5163820" y="3246755"/>
            <a:ext cx="1640840" cy="164084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330200" dist="38100" dir="2700000" algn="tl" rotWithShape="0">
              <a:srgbClr val="5986F7">
                <a:alpha val="1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39" name="文本框 38"/>
          <p:cNvSpPr txBox="1"/>
          <p:nvPr/>
        </p:nvSpPr>
        <p:spPr>
          <a:xfrm>
            <a:off x="946785" y="2654300"/>
            <a:ext cx="34029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引入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Spring Security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实现统一权限控制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0" name="副标题 1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421765" y="2908935"/>
            <a:ext cx="2927985" cy="4254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480"/>
              </a:lnSpc>
            </a:pP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配置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 Spring Security 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拦截所有接口请求，所有需要登录的功能统一通过认证过滤器校验，匿名访问接口配置白名单路径</a:t>
            </a:r>
            <a:endParaRPr lang="zh-CN" altLang="en-US" sz="800" spc="0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604385" y="2670175"/>
            <a:ext cx="561975" cy="561975"/>
          </a:xfrm>
          <a:prstGeom prst="ellipse">
            <a:avLst/>
          </a:prstGeom>
          <a:solidFill>
            <a:srgbClr val="5986F7"/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42" name="椭圆 41"/>
          <p:cNvSpPr/>
          <p:nvPr/>
        </p:nvSpPr>
        <p:spPr>
          <a:xfrm>
            <a:off x="4252595" y="3719830"/>
            <a:ext cx="561975" cy="561975"/>
          </a:xfrm>
          <a:prstGeom prst="ellipse">
            <a:avLst/>
          </a:prstGeom>
          <a:solidFill>
            <a:srgbClr val="0CCDBD"/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44" name="文本框 43"/>
          <p:cNvSpPr txBox="1"/>
          <p:nvPr/>
        </p:nvSpPr>
        <p:spPr>
          <a:xfrm>
            <a:off x="1125220" y="3691255"/>
            <a:ext cx="2938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防止跨站脚本（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XSS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）攻击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5" name="副标题 1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1236345" y="3905885"/>
            <a:ext cx="2827655" cy="4254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480"/>
              </a:lnSpc>
            </a:pP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后端使用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 Jsoup 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清洗用户输入内容，保留基本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HTML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结构、去除脚本内容，前端统一使用转义函数显示用户生成内容</a:t>
            </a:r>
            <a:endParaRPr lang="zh-CN" altLang="en-US" sz="800" spc="0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674870" y="4769485"/>
            <a:ext cx="561975" cy="561975"/>
          </a:xfrm>
          <a:prstGeom prst="ellipse">
            <a:avLst/>
          </a:prstGeom>
          <a:solidFill>
            <a:srgbClr val="5986F7"/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47" name="文本框 46"/>
          <p:cNvSpPr txBox="1"/>
          <p:nvPr/>
        </p:nvSpPr>
        <p:spPr>
          <a:xfrm>
            <a:off x="2164080" y="4796155"/>
            <a:ext cx="21856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防止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SQL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注入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48" name="副标题 1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1522095" y="5034915"/>
            <a:ext cx="2827655" cy="4254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480"/>
              </a:lnSpc>
            </a:pP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禁止拼接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SQL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语句，统一采用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MyBatis Plus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封装条件构造器</a:t>
            </a:r>
            <a:endParaRPr lang="zh-CN" altLang="en-US" sz="800" spc="0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845300" y="2638425"/>
            <a:ext cx="561975" cy="561975"/>
          </a:xfrm>
          <a:prstGeom prst="ellipse">
            <a:avLst/>
          </a:prstGeom>
          <a:solidFill>
            <a:srgbClr val="5986F7"/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51" name="椭圆 50"/>
          <p:cNvSpPr/>
          <p:nvPr/>
        </p:nvSpPr>
        <p:spPr>
          <a:xfrm>
            <a:off x="7330440" y="3688080"/>
            <a:ext cx="561975" cy="561975"/>
          </a:xfrm>
          <a:prstGeom prst="ellipse">
            <a:avLst/>
          </a:prstGeom>
          <a:solidFill>
            <a:srgbClr val="5986F7"/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  <p:sp>
        <p:nvSpPr>
          <p:cNvPr id="52" name="椭圆 51"/>
          <p:cNvSpPr/>
          <p:nvPr/>
        </p:nvSpPr>
        <p:spPr>
          <a:xfrm>
            <a:off x="6915150" y="4737735"/>
            <a:ext cx="561975" cy="561975"/>
          </a:xfrm>
          <a:prstGeom prst="ellipse">
            <a:avLst/>
          </a:prstGeom>
          <a:solidFill>
            <a:srgbClr val="5986F7"/>
          </a:solidFill>
          <a:ln w="28575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/>
          </a:p>
        </p:txBody>
      </p:sp>
      <p:sp>
        <p:nvSpPr>
          <p:cNvPr id="53" name="文本框 52"/>
          <p:cNvSpPr txBox="1"/>
          <p:nvPr/>
        </p:nvSpPr>
        <p:spPr>
          <a:xfrm>
            <a:off x="7583805" y="2638425"/>
            <a:ext cx="2146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CSRF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防护策略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4" name="副标题 1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583805" y="2929255"/>
            <a:ext cx="2827655" cy="4254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80"/>
              </a:lnSpc>
            </a:pP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开启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 CSRF Token 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策略，对表单类操作接口增加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 X-CSRF-TOKEN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，验证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 Referer 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和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 Origin 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头，防止外站伪造请求</a:t>
            </a:r>
            <a:endParaRPr lang="zh-CN" altLang="en-US" sz="800" spc="0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960360" y="3675380"/>
            <a:ext cx="2451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Redis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安全优化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l"/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6" name="副标题 1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7960360" y="3938270"/>
            <a:ext cx="2827655" cy="4254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80"/>
              </a:lnSpc>
            </a:pP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修改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 Redis 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配置，敏感信息仅缓存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5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分钟，并设置合理前缀区分业务缓存与用户数据</a:t>
            </a:r>
            <a:endParaRPr lang="zh-CN" altLang="en-US" sz="800" spc="0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583805" y="4780280"/>
            <a:ext cx="2582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登录限流与验证码防刷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58" name="副标题 12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583805" y="5043170"/>
            <a:ext cx="2827655" cy="42545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480"/>
              </a:lnSpc>
            </a:pP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引入基于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 IP 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和手机号的限流机制，同一手机号在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1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分钟内最多请求验证码</a:t>
            </a:r>
            <a:r>
              <a:rPr lang="en-US" altLang="zh-CN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3</a:t>
            </a:r>
            <a:r>
              <a:rPr lang="zh-CN" altLang="en-US" sz="800" spc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Normal" panose="020B0400000000000000" charset="-122"/>
                <a:ea typeface="思源黑体 CN Normal" panose="020B0400000000000000" charset="-122"/>
              </a:rPr>
              <a:t>次，超限返回错误码</a:t>
            </a:r>
            <a:endParaRPr lang="zh-CN" altLang="en-US" sz="800" spc="0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647565" y="2757805"/>
            <a:ext cx="829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en-US" altLang="zh-CN" b="1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293235" y="3808730"/>
            <a:ext cx="829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en-US" altLang="zh-CN" b="1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716145" y="4859655"/>
            <a:ext cx="829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03</a:t>
            </a:r>
            <a:endParaRPr lang="en-US" altLang="zh-CN" b="1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887845" y="2727960"/>
            <a:ext cx="829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04</a:t>
            </a:r>
            <a:endParaRPr lang="en-US" altLang="zh-CN" b="1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378700" y="3781425"/>
            <a:ext cx="829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05</a:t>
            </a:r>
            <a:endParaRPr lang="en-US" altLang="zh-CN" b="1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969760" y="4814570"/>
            <a:ext cx="829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06</a:t>
            </a:r>
            <a:endParaRPr lang="en-US" altLang="zh-CN" b="1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画板 1 拷贝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12192000" cy="685546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4932680" y="5050155"/>
            <a:ext cx="2388870" cy="467360"/>
          </a:xfrm>
          <a:prstGeom prst="roundRect">
            <a:avLst>
              <a:gd name="adj" fmla="val 50000"/>
            </a:avLst>
          </a:prstGeom>
          <a:solidFill>
            <a:srgbClr val="0C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61865" y="5115243"/>
            <a:ext cx="273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第三小组</a:t>
            </a:r>
            <a:r>
              <a:rPr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sz="16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643110" y="3576320"/>
            <a:ext cx="1720215" cy="1969770"/>
            <a:chOff x="14862" y="3442"/>
            <a:chExt cx="2709" cy="3102"/>
          </a:xfrm>
        </p:grpSpPr>
        <p:sp>
          <p:nvSpPr>
            <p:cNvPr id="12" name="圆角矩形 11"/>
            <p:cNvSpPr/>
            <p:nvPr/>
          </p:nvSpPr>
          <p:spPr>
            <a:xfrm rot="19860000">
              <a:off x="14921" y="3442"/>
              <a:ext cx="2650" cy="3062"/>
            </a:xfrm>
            <a:prstGeom prst="roundRect">
              <a:avLst>
                <a:gd name="adj" fmla="val 7181"/>
              </a:avLst>
            </a:prstGeom>
            <a:solidFill>
              <a:srgbClr val="385A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 rot="19860000">
              <a:off x="14862" y="3482"/>
              <a:ext cx="2650" cy="3062"/>
            </a:xfrm>
            <a:prstGeom prst="roundRect">
              <a:avLst>
                <a:gd name="adj" fmla="val 7181"/>
              </a:avLst>
            </a:prstGeom>
            <a:gradFill>
              <a:gsLst>
                <a:gs pos="25000">
                  <a:srgbClr val="F0F4FD"/>
                </a:gs>
                <a:gs pos="99000">
                  <a:schemeClr val="bg1"/>
                </a:gs>
              </a:gsLst>
              <a:lin ang="1560000" scaled="0"/>
            </a:gradFill>
            <a:ln>
              <a:solidFill>
                <a:schemeClr val="bg1"/>
              </a:solidFill>
            </a:ln>
            <a:effectLst>
              <a:outerShdw blurRad="393700" dist="38100" dir="2700000" algn="tl" rotWithShape="0">
                <a:srgbClr val="385AE6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4873" y="4187"/>
              <a:ext cx="2263" cy="1688"/>
              <a:chOff x="14813" y="4037"/>
              <a:chExt cx="2263" cy="1688"/>
            </a:xfrm>
          </p:grpSpPr>
          <p:sp>
            <p:nvSpPr>
              <p:cNvPr id="6" name="圆角矩形 5"/>
              <p:cNvSpPr/>
              <p:nvPr/>
            </p:nvSpPr>
            <p:spPr>
              <a:xfrm rot="19860000">
                <a:off x="14813" y="4037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圆角矩形 6"/>
              <p:cNvSpPr/>
              <p:nvPr/>
            </p:nvSpPr>
            <p:spPr>
              <a:xfrm rot="19860000">
                <a:off x="15055" y="4473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" name="圆角矩形 8"/>
              <p:cNvSpPr/>
              <p:nvPr/>
            </p:nvSpPr>
            <p:spPr>
              <a:xfrm rot="19860000">
                <a:off x="15296" y="4908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0" name="圆角矩形 9"/>
              <p:cNvSpPr/>
              <p:nvPr/>
            </p:nvSpPr>
            <p:spPr>
              <a:xfrm rot="19860000">
                <a:off x="15582" y="5515"/>
                <a:ext cx="1074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1100455" y="1895475"/>
            <a:ext cx="10039985" cy="2214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3800" b="1" kern="0" dirty="0">
                <a:gradFill>
                  <a:gsLst>
                    <a:gs pos="1000">
                      <a:schemeClr val="bg2">
                        <a:alpha val="38000"/>
                      </a:schemeClr>
                    </a:gs>
                    <a:gs pos="97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思源黑体 CN Bold" panose="020B0800000000000000" charset="-122"/>
                <a:ea typeface="思源黑体 CN Bold" panose="020B0800000000000000" charset="-122"/>
              </a:rPr>
              <a:t>THANKS</a:t>
            </a:r>
            <a:endParaRPr lang="en-US" altLang="zh-CN" sz="13800" b="1" kern="0" dirty="0">
              <a:gradFill>
                <a:gsLst>
                  <a:gs pos="1000">
                    <a:schemeClr val="bg2">
                      <a:alpha val="38000"/>
                    </a:schemeClr>
                  </a:gs>
                  <a:gs pos="97000">
                    <a:srgbClr val="FFFFFF">
                      <a:alpha val="0"/>
                    </a:srgbClr>
                  </a:gs>
                </a:gsLst>
                <a:lin ang="5400000" scaled="0"/>
              </a:gra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29400" y="3195108"/>
            <a:ext cx="598209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</a:rPr>
              <a:t>谢谢观看</a:t>
            </a:r>
            <a:endParaRPr lang="zh-CN" altLang="en-US" sz="6600" b="1" dirty="0">
              <a:solidFill>
                <a:schemeClr val="bg1"/>
              </a:solidFill>
              <a:effectLst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>
            <p:custDataLst>
              <p:tags r:id="rId1"/>
            </p:custDataLst>
          </p:nvPr>
        </p:nvGrpSpPr>
        <p:grpSpPr>
          <a:xfrm>
            <a:off x="936625" y="2257425"/>
            <a:ext cx="10537825" cy="3265170"/>
            <a:chOff x="1100" y="3009"/>
            <a:chExt cx="17000" cy="5268"/>
          </a:xfrm>
        </p:grpSpPr>
        <p:pic>
          <p:nvPicPr>
            <p:cNvPr id="17" name="图片 16" descr="组 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100" y="3009"/>
              <a:ext cx="4958" cy="5268"/>
            </a:xfrm>
            <a:prstGeom prst="rect">
              <a:avLst/>
            </a:prstGeom>
          </p:spPr>
        </p:pic>
        <p:pic>
          <p:nvPicPr>
            <p:cNvPr id="18" name="图片 17" descr="组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5114" y="3009"/>
              <a:ext cx="4958" cy="5268"/>
            </a:xfrm>
            <a:prstGeom prst="rect">
              <a:avLst/>
            </a:prstGeom>
          </p:spPr>
        </p:pic>
        <p:pic>
          <p:nvPicPr>
            <p:cNvPr id="19" name="图片 18" descr="组 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9128" y="3009"/>
              <a:ext cx="4958" cy="5268"/>
            </a:xfrm>
            <a:prstGeom prst="rect">
              <a:avLst/>
            </a:prstGeom>
          </p:spPr>
        </p:pic>
        <p:pic>
          <p:nvPicPr>
            <p:cNvPr id="20" name="图片 19" descr="组 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3142" y="3009"/>
              <a:ext cx="4958" cy="526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044758" y="886460"/>
            <a:ext cx="2108835" cy="6318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4000" b="1" spc="25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</a:t>
            </a:r>
            <a:r>
              <a:rPr sz="4000" b="1" spc="285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sz="4000" b="1" spc="25" dirty="0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录</a:t>
            </a:r>
            <a:endParaRPr sz="4000" b="1" spc="25" dirty="0">
              <a:solidFill>
                <a:schemeClr val="tx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3" name="object 33"/>
          <p:cNvSpPr txBox="1"/>
          <p:nvPr/>
        </p:nvSpPr>
        <p:spPr>
          <a:xfrm>
            <a:off x="3973830" y="1261110"/>
            <a:ext cx="4250690" cy="447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 algn="dist">
              <a:lnSpc>
                <a:spcPct val="100000"/>
              </a:lnSpc>
              <a:spcBef>
                <a:spcPts val="130"/>
              </a:spcBef>
            </a:pPr>
            <a:r>
              <a:rPr sz="2800" b="1" dirty="0">
                <a:solidFill>
                  <a:schemeClr val="tx2">
                    <a:lumMod val="25000"/>
                    <a:lumOff val="75000"/>
                    <a:alpha val="19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C</a:t>
            </a:r>
            <a:r>
              <a:rPr lang="en-US" sz="2800" b="1" dirty="0">
                <a:solidFill>
                  <a:schemeClr val="tx2">
                    <a:lumMod val="25000"/>
                    <a:lumOff val="75000"/>
                    <a:alpha val="19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O N T E N T S</a:t>
            </a:r>
            <a:endParaRPr lang="en-US" sz="2800" b="1" dirty="0">
              <a:solidFill>
                <a:schemeClr val="tx2">
                  <a:lumMod val="25000"/>
                  <a:lumOff val="75000"/>
                  <a:alpha val="19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3" name="矩形 52"/>
          <p:cNvSpPr/>
          <p:nvPr>
            <p:custDataLst>
              <p:tags r:id="rId7"/>
            </p:custDataLst>
          </p:nvPr>
        </p:nvSpPr>
        <p:spPr>
          <a:xfrm>
            <a:off x="1186255" y="3660775"/>
            <a:ext cx="226187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 w="0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Web</a:t>
            </a:r>
            <a:r>
              <a:rPr kumimoji="0" lang="zh-CN" altLang="en-US" b="1" i="0" u="none" strike="noStrike" kern="0" cap="none" spc="0" normalizeH="0" baseline="0" noProof="0" dirty="0">
                <a:ln w="0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设计与构建</a:t>
            </a:r>
            <a:endParaRPr kumimoji="0" lang="zh-CN" altLang="en-US" b="1" i="0" u="none" strike="noStrike" kern="0" cap="none" spc="0" normalizeH="0" baseline="0" noProof="0" dirty="0">
              <a:ln w="0"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 w="0"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i="0" u="none" strike="noStrike" kern="0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rPr>
              <a:t>Web application design</a:t>
            </a:r>
            <a:endParaRPr kumimoji="0" lang="en-US" sz="900" i="0" u="none" strike="noStrike" kern="0" cap="none" spc="0" normalizeH="0" baseline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rPr>
              <a:t>and construction</a:t>
            </a:r>
            <a:endParaRPr kumimoji="0" lang="en-US" sz="900" b="0" i="0" u="none" strike="noStrike" kern="0" cap="none" spc="0" normalizeH="0" baseline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</p:txBody>
      </p:sp>
      <p:sp>
        <p:nvSpPr>
          <p:cNvPr id="25" name="object 33"/>
          <p:cNvSpPr txBox="1"/>
          <p:nvPr>
            <p:custDataLst>
              <p:tags r:id="rId8"/>
            </p:custDataLst>
          </p:nvPr>
        </p:nvSpPr>
        <p:spPr>
          <a:xfrm>
            <a:off x="2162810" y="2959100"/>
            <a:ext cx="65405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 algn="l">
              <a:lnSpc>
                <a:spcPct val="100000"/>
              </a:lnSpc>
              <a:spcBef>
                <a:spcPts val="130"/>
              </a:spcBef>
            </a:pPr>
            <a:r>
              <a:rPr lang="en-US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</a:t>
            </a:r>
            <a:endParaRPr lang="en-US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6" name="object 33"/>
          <p:cNvSpPr txBox="1"/>
          <p:nvPr>
            <p:custDataLst>
              <p:tags r:id="rId9"/>
            </p:custDataLst>
          </p:nvPr>
        </p:nvSpPr>
        <p:spPr>
          <a:xfrm>
            <a:off x="4645660" y="2959100"/>
            <a:ext cx="65405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 algn="l">
              <a:lnSpc>
                <a:spcPct val="100000"/>
              </a:lnSpc>
              <a:spcBef>
                <a:spcPts val="130"/>
              </a:spcBef>
            </a:pPr>
            <a:r>
              <a:rPr lang="en-US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</a:t>
            </a:r>
            <a:endParaRPr lang="en-US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7" name="object 33"/>
          <p:cNvSpPr txBox="1"/>
          <p:nvPr>
            <p:custDataLst>
              <p:tags r:id="rId10"/>
            </p:custDataLst>
          </p:nvPr>
        </p:nvSpPr>
        <p:spPr>
          <a:xfrm>
            <a:off x="7128510" y="2959100"/>
            <a:ext cx="65405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 algn="l">
              <a:lnSpc>
                <a:spcPct val="100000"/>
              </a:lnSpc>
              <a:spcBef>
                <a:spcPts val="130"/>
              </a:spcBef>
            </a:pPr>
            <a:r>
              <a:rPr lang="en-US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</a:t>
            </a:r>
            <a:endParaRPr lang="en-US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8" name="object 33"/>
          <p:cNvSpPr txBox="1"/>
          <p:nvPr>
            <p:custDataLst>
              <p:tags r:id="rId11"/>
            </p:custDataLst>
          </p:nvPr>
        </p:nvSpPr>
        <p:spPr>
          <a:xfrm>
            <a:off x="9611360" y="2959100"/>
            <a:ext cx="654050" cy="3854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p>
            <a:pPr marL="12700" algn="l">
              <a:lnSpc>
                <a:spcPct val="100000"/>
              </a:lnSpc>
              <a:spcBef>
                <a:spcPts val="130"/>
              </a:spcBef>
            </a:pPr>
            <a:r>
              <a:rPr lang="en-US" sz="2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</a:t>
            </a:r>
            <a:endParaRPr lang="en-US" sz="2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9" name="矩形 28"/>
          <p:cNvSpPr/>
          <p:nvPr>
            <p:custDataLst>
              <p:tags r:id="rId12"/>
            </p:custDataLst>
          </p:nvPr>
        </p:nvSpPr>
        <p:spPr>
          <a:xfrm>
            <a:off x="2155190" y="4091305"/>
            <a:ext cx="324000" cy="36000"/>
          </a:xfrm>
          <a:prstGeom prst="rect">
            <a:avLst/>
          </a:prstGeom>
          <a:solidFill>
            <a:srgbClr val="165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>
          <a:xfrm>
            <a:off x="3675455" y="3660775"/>
            <a:ext cx="226187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 w="0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Web</a:t>
            </a:r>
            <a:r>
              <a:rPr kumimoji="0" lang="zh-CN" altLang="en-US" b="1" i="0" u="none" strike="noStrike" kern="0" cap="none" spc="0" normalizeH="0" baseline="0" noProof="0" dirty="0">
                <a:ln w="0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测试与运维</a:t>
            </a:r>
            <a:endParaRPr kumimoji="0" lang="zh-CN" altLang="en-US" b="1" i="0" u="none" strike="noStrike" kern="0" cap="none" spc="0" normalizeH="0" baseline="0" noProof="0" dirty="0">
              <a:ln w="0"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 w="0"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0" cap="none" spc="0" normalizeH="0" baseline="0" noProof="0" dirty="0">
                <a:ln w="0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rPr>
              <a:t> </a:t>
            </a:r>
            <a:r>
              <a:rPr kumimoji="0" lang="en-US" altLang="zh-CN" sz="90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rPr>
              <a:t>Web test</a:t>
            </a:r>
            <a:endParaRPr kumimoji="0" lang="en-US" altLang="zh-CN" sz="900" b="0" i="0" u="none" strike="noStrike" kern="0" cap="none" spc="0" normalizeH="0" baseline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0" i="0" u="none" strike="noStrike" kern="0" cap="none" spc="0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rPr>
              <a:t>and maintain</a:t>
            </a:r>
            <a:endParaRPr kumimoji="0" lang="en-US" altLang="zh-CN" sz="900" b="0" i="0" u="none" strike="noStrike" kern="0" cap="none" spc="0" normalizeH="0" baseline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</p:txBody>
      </p:sp>
      <p:sp>
        <p:nvSpPr>
          <p:cNvPr id="31" name="矩形 30"/>
          <p:cNvSpPr/>
          <p:nvPr>
            <p:custDataLst>
              <p:tags r:id="rId14"/>
            </p:custDataLst>
          </p:nvPr>
        </p:nvSpPr>
        <p:spPr>
          <a:xfrm>
            <a:off x="4644390" y="4091305"/>
            <a:ext cx="324000" cy="36000"/>
          </a:xfrm>
          <a:prstGeom prst="rect">
            <a:avLst/>
          </a:prstGeom>
          <a:solidFill>
            <a:srgbClr val="165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矩形 33"/>
          <p:cNvSpPr/>
          <p:nvPr>
            <p:custDataLst>
              <p:tags r:id="rId15"/>
            </p:custDataLst>
          </p:nvPr>
        </p:nvSpPr>
        <p:spPr>
          <a:xfrm>
            <a:off x="6164655" y="3660775"/>
            <a:ext cx="226187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 w="0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Web</a:t>
            </a:r>
            <a:r>
              <a:rPr kumimoji="0" lang="zh-CN" altLang="en-US" b="1" i="0" u="none" strike="noStrike" kern="0" cap="none" spc="0" normalizeH="0" baseline="0" noProof="0" dirty="0">
                <a:ln w="0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性能与可用性</a:t>
            </a:r>
            <a:endParaRPr kumimoji="0" lang="zh-CN" altLang="en-US" b="1" i="0" u="none" strike="noStrike" kern="0" cap="none" spc="0" normalizeH="0" baseline="0" noProof="0" dirty="0">
              <a:ln w="0"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 w="0"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i="0" u="none" strike="noStrike" kern="0" cap="none" spc="0" normalizeH="0" baseline="0">
                <a:solidFill>
                  <a:schemeClr val="bg2">
                    <a:lumMod val="6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rPr>
              <a:t>Web performance</a:t>
            </a:r>
            <a:endParaRPr kumimoji="0" lang="en-US" sz="900" i="0" u="none" strike="noStrike" kern="0" cap="none" spc="0" normalizeH="0" baseline="0">
              <a:solidFill>
                <a:schemeClr val="bg2">
                  <a:lumMod val="6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i="0" u="none" strike="noStrike" kern="0" cap="none" spc="0" normalizeH="0" baseline="0">
                <a:solidFill>
                  <a:schemeClr val="bg2">
                    <a:lumMod val="6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rPr>
              <a:t>and usability</a:t>
            </a:r>
            <a:endParaRPr kumimoji="0" lang="en-US" sz="900" i="0" u="none" strike="noStrike" kern="0" cap="none" spc="0" normalizeH="0" baseline="0">
              <a:solidFill>
                <a:schemeClr val="bg2">
                  <a:lumMod val="6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</p:txBody>
      </p:sp>
      <p:sp>
        <p:nvSpPr>
          <p:cNvPr id="35" name="矩形 34"/>
          <p:cNvSpPr/>
          <p:nvPr>
            <p:custDataLst>
              <p:tags r:id="rId16"/>
            </p:custDataLst>
          </p:nvPr>
        </p:nvSpPr>
        <p:spPr>
          <a:xfrm>
            <a:off x="7133590" y="4091305"/>
            <a:ext cx="324000" cy="36000"/>
          </a:xfrm>
          <a:prstGeom prst="rect">
            <a:avLst/>
          </a:prstGeom>
          <a:solidFill>
            <a:srgbClr val="165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>
            <p:custDataLst>
              <p:tags r:id="rId17"/>
            </p:custDataLst>
          </p:nvPr>
        </p:nvSpPr>
        <p:spPr>
          <a:xfrm>
            <a:off x="8672905" y="3660775"/>
            <a:ext cx="226187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 w="0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Web</a:t>
            </a:r>
            <a:r>
              <a:rPr kumimoji="0" lang="zh-CN" altLang="en-US" b="1" i="0" u="none" strike="noStrike" kern="0" cap="none" spc="0" normalizeH="0" baseline="0" noProof="0" dirty="0">
                <a:ln w="0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安全性</a:t>
            </a:r>
            <a:endParaRPr kumimoji="0" lang="zh-CN" altLang="en-US" b="1" i="0" u="none" strike="noStrike" kern="0" cap="none" spc="0" normalizeH="0" baseline="0" noProof="0" dirty="0">
              <a:ln w="0"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 w="0"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i="0" u="none" strike="noStrike" kern="0" cap="none" spc="0" normalizeH="0" baseline="0">
                <a:solidFill>
                  <a:schemeClr val="bg2">
                    <a:lumMod val="6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rPr>
              <a:t>Web</a:t>
            </a:r>
            <a:endParaRPr kumimoji="0" lang="en-US" sz="900" i="0" u="none" strike="noStrike" kern="0" cap="none" spc="0" normalizeH="0" baseline="0">
              <a:solidFill>
                <a:schemeClr val="bg2">
                  <a:lumMod val="6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i="0" u="none" strike="noStrike" kern="0" cap="none" spc="0" normalizeH="0" baseline="0">
                <a:solidFill>
                  <a:schemeClr val="bg2">
                    <a:lumMod val="65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rPr>
              <a:t>security</a:t>
            </a:r>
            <a:endParaRPr kumimoji="0" lang="en-US" sz="900" i="0" u="none" strike="noStrike" kern="0" cap="none" spc="0" normalizeH="0" baseline="0">
              <a:solidFill>
                <a:schemeClr val="bg2">
                  <a:lumMod val="65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</p:txBody>
      </p:sp>
      <p:sp>
        <p:nvSpPr>
          <p:cNvPr id="37" name="矩形 36"/>
          <p:cNvSpPr/>
          <p:nvPr>
            <p:custDataLst>
              <p:tags r:id="rId18"/>
            </p:custDataLst>
          </p:nvPr>
        </p:nvSpPr>
        <p:spPr>
          <a:xfrm>
            <a:off x="9641840" y="4091305"/>
            <a:ext cx="324000" cy="36000"/>
          </a:xfrm>
          <a:prstGeom prst="rect">
            <a:avLst/>
          </a:prstGeom>
          <a:solidFill>
            <a:srgbClr val="165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07185" y="1978025"/>
            <a:ext cx="8983980" cy="3355975"/>
            <a:chOff x="3183" y="2744"/>
            <a:chExt cx="12101" cy="6024"/>
          </a:xfrm>
        </p:grpSpPr>
        <p:sp>
          <p:nvSpPr>
            <p:cNvPr id="6" name="圆角矩形 5"/>
            <p:cNvSpPr/>
            <p:nvPr/>
          </p:nvSpPr>
          <p:spPr>
            <a:xfrm>
              <a:off x="3183" y="2744"/>
              <a:ext cx="12100" cy="6023"/>
            </a:xfrm>
            <a:prstGeom prst="roundRect">
              <a:avLst>
                <a:gd name="adj" fmla="val 5488"/>
              </a:avLst>
            </a:prstGeom>
            <a:gradFill>
              <a:gsLst>
                <a:gs pos="25000">
                  <a:schemeClr val="bg1">
                    <a:alpha val="100000"/>
                  </a:schemeClr>
                </a:gs>
                <a:gs pos="99000">
                  <a:srgbClr val="EEF4FF"/>
                </a:gs>
              </a:gsLst>
              <a:lin ang="1560000" scaled="0"/>
            </a:gradFill>
            <a:ln>
              <a:noFill/>
            </a:ln>
            <a:effectLst>
              <a:outerShdw blurRad="571500" dist="266700" dir="3180000" algn="tl" rotWithShape="0">
                <a:schemeClr val="tx2">
                  <a:lumMod val="75000"/>
                  <a:lumOff val="25000"/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214" y="2776"/>
              <a:ext cx="12070" cy="5993"/>
            </a:xfrm>
            <a:prstGeom prst="roundRect">
              <a:avLst>
                <a:gd name="adj" fmla="val 5063"/>
              </a:avLst>
            </a:prstGeom>
            <a:gradFill>
              <a:gsLst>
                <a:gs pos="25000">
                  <a:srgbClr val="F0F4FD"/>
                </a:gs>
                <a:gs pos="99000">
                  <a:srgbClr val="CFD8E9">
                    <a:alpha val="78000"/>
                  </a:srgbClr>
                </a:gs>
              </a:gsLst>
              <a:lin ang="15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>
            <a:off x="2981960" y="-382905"/>
            <a:ext cx="5380355" cy="342201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>
            <a:off x="2383155" y="1943100"/>
            <a:ext cx="7869555" cy="468503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41445" y="2506345"/>
            <a:ext cx="4370705" cy="1322070"/>
          </a:xfrm>
          <a:prstGeom prst="rect">
            <a:avLst/>
          </a:prstGeom>
          <a:effectLst>
            <a:outerShdw dist="38100" dir="2700000" algn="tl" rotWithShape="0">
              <a:srgbClr val="1653F0">
                <a:alpha val="100000"/>
              </a:srgbClr>
            </a:outerShdw>
          </a:effectLst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Web</a:t>
            </a:r>
            <a:r>
              <a:rPr kumimoji="0" lang="zh-CN" altLang="en-US" sz="4000" i="0" u="none" strike="noStrike" kern="0" cap="none" spc="0" normalizeH="0" baseline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设计与构建</a:t>
            </a:r>
            <a:endParaRPr kumimoji="0" lang="zh-CN" altLang="en-US" sz="4000" i="0" u="none" strike="noStrike" kern="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000" i="0" u="none" strike="noStrike" kern="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8835" y="3252470"/>
            <a:ext cx="5403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</a:t>
            </a:r>
            <a:r>
              <a:rPr lang="en-US" altLang="zh-CN" sz="1600" ker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Web application design</a:t>
            </a:r>
            <a:endParaRPr kumimoji="0" lang="en-US" altLang="zh-CN" sz="1600" i="0" u="none" strike="noStrike" kern="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ker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and construction</a:t>
            </a:r>
            <a:endParaRPr kumimoji="0" lang="en-US" altLang="zh-CN" sz="1600" b="0" i="0" u="none" strike="noStrike" kern="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</a:endParaRPr>
          </a:p>
          <a:p>
            <a:pPr algn="ctr"/>
            <a:endParaRPr lang="en-US" altLang="zh-CN" sz="1600" ker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93970" y="1106805"/>
            <a:ext cx="197358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 w="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01</a:t>
            </a:r>
            <a:endParaRPr kumimoji="0" lang="en-US" altLang="zh-CN" sz="4000" i="0" u="none" strike="noStrike" kern="0" cap="none" spc="0" normalizeH="0" baseline="0" noProof="0" dirty="0">
              <a:ln w="0">
                <a:solidFill>
                  <a:schemeClr val="bg1"/>
                </a:solidFill>
              </a:ln>
              <a:noFill/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439275" y="4166870"/>
            <a:ext cx="1408430" cy="1612900"/>
            <a:chOff x="14862" y="3442"/>
            <a:chExt cx="2709" cy="3102"/>
          </a:xfrm>
        </p:grpSpPr>
        <p:sp>
          <p:nvSpPr>
            <p:cNvPr id="2" name="圆角矩形 1"/>
            <p:cNvSpPr/>
            <p:nvPr/>
          </p:nvSpPr>
          <p:spPr>
            <a:xfrm rot="19860000">
              <a:off x="14921" y="3442"/>
              <a:ext cx="2650" cy="3062"/>
            </a:xfrm>
            <a:prstGeom prst="roundRect">
              <a:avLst>
                <a:gd name="adj" fmla="val 7181"/>
              </a:avLst>
            </a:prstGeom>
            <a:solidFill>
              <a:srgbClr val="385A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 rot="19860000">
              <a:off x="14862" y="3482"/>
              <a:ext cx="2650" cy="3062"/>
            </a:xfrm>
            <a:prstGeom prst="roundRect">
              <a:avLst>
                <a:gd name="adj" fmla="val 7181"/>
              </a:avLst>
            </a:prstGeom>
            <a:gradFill>
              <a:gsLst>
                <a:gs pos="25000">
                  <a:srgbClr val="F0F4FD"/>
                </a:gs>
                <a:gs pos="99000">
                  <a:schemeClr val="bg1"/>
                </a:gs>
              </a:gsLst>
              <a:lin ang="1560000" scaled="0"/>
            </a:gradFill>
            <a:ln>
              <a:solidFill>
                <a:schemeClr val="bg1"/>
              </a:solidFill>
            </a:ln>
            <a:effectLst>
              <a:outerShdw blurRad="393700" dist="38100" dir="2700000" algn="tl" rotWithShape="0">
                <a:srgbClr val="385AE6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4873" y="4187"/>
              <a:ext cx="2263" cy="1688"/>
              <a:chOff x="14813" y="4037"/>
              <a:chExt cx="2263" cy="1688"/>
            </a:xfrm>
          </p:grpSpPr>
          <p:sp>
            <p:nvSpPr>
              <p:cNvPr id="9" name="圆角矩形 8"/>
              <p:cNvSpPr/>
              <p:nvPr/>
            </p:nvSpPr>
            <p:spPr>
              <a:xfrm rot="19860000">
                <a:off x="14813" y="4037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9860000">
                <a:off x="15055" y="4473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9860000">
                <a:off x="15296" y="4908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9860000">
                <a:off x="15582" y="5515"/>
                <a:ext cx="1074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圆角矩形 18"/>
          <p:cNvSpPr/>
          <p:nvPr/>
        </p:nvSpPr>
        <p:spPr>
          <a:xfrm>
            <a:off x="4932680" y="5088255"/>
            <a:ext cx="2388870" cy="467360"/>
          </a:xfrm>
          <a:prstGeom prst="roundRect">
            <a:avLst>
              <a:gd name="adj" fmla="val 50000"/>
            </a:avLst>
          </a:prstGeom>
          <a:solidFill>
            <a:srgbClr val="0C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61865" y="5153343"/>
            <a:ext cx="273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第三小组</a:t>
            </a:r>
            <a:r>
              <a:rPr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sz="16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045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260475" y="1039495"/>
            <a:ext cx="2162810" cy="604520"/>
            <a:chOff x="1985" y="1637"/>
            <a:chExt cx="3406" cy="952"/>
          </a:xfrm>
        </p:grpSpPr>
        <p:sp>
          <p:nvSpPr>
            <p:cNvPr id="7" name="矩形 6"/>
            <p:cNvSpPr/>
            <p:nvPr/>
          </p:nvSpPr>
          <p:spPr>
            <a:xfrm>
              <a:off x="1985" y="1637"/>
              <a:ext cx="3407" cy="7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i="0" u="none" strike="noStrike" kern="0" cap="none" spc="0" normalizeH="0" baseline="0" noProof="0" dirty="0">
                  <a:ln w="0">
                    <a:noFill/>
                  </a:ln>
                  <a:solidFill>
                    <a:srgbClr val="1857F6"/>
                  </a:solidFill>
                  <a:effectLst/>
                  <a:uLnTx/>
                  <a:uFillTx/>
                  <a:latin typeface="思源黑体 CN Heavy" panose="020B0A00000000000000" charset="-122"/>
                  <a:ea typeface="思源黑体 CN Heavy" panose="020B0A00000000000000" charset="-122"/>
                  <a:cs typeface="思源黑体 CN Heavy" panose="020B0A00000000000000" charset="-122"/>
                </a:rPr>
                <a:t>Web</a:t>
              </a:r>
              <a:r>
                <a:rPr kumimoji="0" lang="zh-CN" altLang="en-US" sz="2400" i="0" u="none" strike="noStrike" kern="0" cap="none" spc="0" normalizeH="0" baseline="0" noProof="0" dirty="0">
                  <a:ln w="0">
                    <a:noFill/>
                  </a:ln>
                  <a:solidFill>
                    <a:srgbClr val="1857F6"/>
                  </a:solidFill>
                  <a:effectLst/>
                  <a:uLnTx/>
                  <a:uFillTx/>
                  <a:latin typeface="思源黑体 CN Heavy" panose="020B0A00000000000000" charset="-122"/>
                  <a:ea typeface="思源黑体 CN Heavy" panose="020B0A00000000000000" charset="-122"/>
                  <a:cs typeface="思源黑体 CN Heavy" panose="020B0A00000000000000" charset="-122"/>
                </a:rPr>
                <a:t>设计</a:t>
              </a:r>
              <a:endParaRPr kumimoji="0" lang="zh-CN" altLang="en-US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985" y="2227"/>
              <a:ext cx="1285" cy="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900" ker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  <a:sym typeface="+mn-ea"/>
                </a:rPr>
                <a:t> Web design</a:t>
              </a:r>
              <a:endPara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1341120" y="2376170"/>
            <a:ext cx="3007360" cy="594995"/>
            <a:chOff x="2922" y="4451"/>
            <a:chExt cx="4736" cy="937"/>
          </a:xfrm>
        </p:grpSpPr>
        <p:sp>
          <p:nvSpPr>
            <p:cNvPr id="74" name="圆角矩形 73"/>
            <p:cNvSpPr/>
            <p:nvPr>
              <p:custDataLst>
                <p:tags r:id="rId4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>
              <p:custDataLst>
                <p:tags r:id="rId5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6"/>
              </p:custDataLst>
            </p:nvPr>
          </p:nvSpPr>
          <p:spPr>
            <a:xfrm>
              <a:off x="3153" y="4545"/>
              <a:ext cx="60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A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7"/>
              </p:custDataLst>
            </p:nvPr>
          </p:nvSpPr>
          <p:spPr>
            <a:xfrm>
              <a:off x="4000" y="4527"/>
              <a:ext cx="2983" cy="82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首页加载时间</a:t>
              </a:r>
              <a:r>
                <a:rPr kumimoji="0" lang="en-US" altLang="zh-CN" sz="1400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≤2</a:t>
              </a:r>
              <a:r>
                <a:rPr kumimoji="0" lang="zh-CN" altLang="en-US" sz="1400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秒（</a:t>
              </a:r>
              <a:r>
                <a:rPr kumimoji="0" lang="en-US" altLang="zh-CN" sz="1400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CDN</a:t>
              </a:r>
              <a:r>
                <a:rPr kumimoji="0" lang="zh-CN" altLang="en-US" sz="1400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加速图片）</a:t>
              </a:r>
              <a:endParaRPr kumimoji="0" lang="zh-CN" altLang="en-US" sz="1400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1341120" y="3352483"/>
            <a:ext cx="3007360" cy="594995"/>
            <a:chOff x="2922" y="4451"/>
            <a:chExt cx="4736" cy="937"/>
          </a:xfrm>
        </p:grpSpPr>
        <p:sp>
          <p:nvSpPr>
            <p:cNvPr id="19" name="圆角矩形 18"/>
            <p:cNvSpPr/>
            <p:nvPr>
              <p:custDataLst>
                <p:tags r:id="rId9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>
              <p:custDataLst>
                <p:tags r:id="rId10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>
              <p:custDataLst>
                <p:tags r:id="rId11"/>
              </p:custDataLst>
            </p:nvPr>
          </p:nvSpPr>
          <p:spPr>
            <a:xfrm>
              <a:off x="3153" y="4545"/>
              <a:ext cx="62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B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12"/>
              </p:custDataLst>
            </p:nvPr>
          </p:nvSpPr>
          <p:spPr>
            <a:xfrm>
              <a:off x="4000" y="4545"/>
              <a:ext cx="2983" cy="82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密码加密存储、防御XSS/SQL注入</a:t>
              </a:r>
              <a:endParaRPr kumimoji="0" lang="zh-CN" altLang="en-US" sz="1400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13"/>
            </p:custDataLst>
          </p:nvPr>
        </p:nvGrpSpPr>
        <p:grpSpPr>
          <a:xfrm>
            <a:off x="1341120" y="4260533"/>
            <a:ext cx="3007360" cy="594995"/>
            <a:chOff x="2922" y="4451"/>
            <a:chExt cx="4736" cy="937"/>
          </a:xfrm>
        </p:grpSpPr>
        <p:sp>
          <p:nvSpPr>
            <p:cNvPr id="24" name="圆角矩形 23"/>
            <p:cNvSpPr/>
            <p:nvPr>
              <p:custDataLst>
                <p:tags r:id="rId14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>
              <p:custDataLst>
                <p:tags r:id="rId15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>
              <p:custDataLst>
                <p:tags r:id="rId16"/>
              </p:custDataLst>
            </p:nvPr>
          </p:nvSpPr>
          <p:spPr>
            <a:xfrm>
              <a:off x="3153" y="4545"/>
              <a:ext cx="6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C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17"/>
              </p:custDataLst>
            </p:nvPr>
          </p:nvSpPr>
          <p:spPr>
            <a:xfrm>
              <a:off x="4000" y="4559"/>
              <a:ext cx="2983" cy="82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支持移动端/PC端响应式布局</a:t>
              </a:r>
              <a:endParaRPr kumimoji="0" lang="zh-CN" altLang="en-US" sz="1400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graphicFrame>
        <p:nvGraphicFramePr>
          <p:cNvPr id="2" name="表格 1"/>
          <p:cNvGraphicFramePr/>
          <p:nvPr>
            <p:custDataLst>
              <p:tags r:id="rId18"/>
            </p:custDataLst>
          </p:nvPr>
        </p:nvGraphicFramePr>
        <p:xfrm>
          <a:off x="4949825" y="2375535"/>
          <a:ext cx="5266690" cy="2480310"/>
        </p:xfrm>
        <a:graphic>
          <a:graphicData uri="http://schemas.openxmlformats.org/drawingml/2006/table">
            <a:tbl>
              <a:tblPr/>
              <a:tblGrid>
                <a:gridCol w="726440"/>
                <a:gridCol w="4540250"/>
              </a:tblGrid>
              <a:tr h="413385"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模块</a:t>
                      </a:r>
                      <a:endParaRPr lang="en-US" sz="1100" b="1" i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63817" marT="63817" marB="638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BBBBB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40404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功能描述</a:t>
                      </a:r>
                      <a:endParaRPr lang="en-US" sz="1100" b="1" i="0">
                        <a:solidFill>
                          <a:srgbClr val="40404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817" marR="63817" marT="63817" marB="6381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>
                      <a:solidFill>
                        <a:srgbClr val="BBBBBB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3385"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用户管理</a:t>
                      </a:r>
                      <a:endParaRPr 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BBBBBB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注册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登录、个人资料编辑、注销</a:t>
                      </a:r>
                      <a:endParaRPr lang="en-US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817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BBBBBB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3385"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美食浏览</a:t>
                      </a:r>
                      <a:endParaRPr 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按分类（菜系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评分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距离）筛选、搜索（关键词）、热门推荐</a:t>
                      </a:r>
                      <a:endParaRPr lang="en-US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817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3385"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点评互动</a:t>
                      </a:r>
                      <a:endParaRPr 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发布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编辑点评、点赞</a:t>
                      </a:r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收藏、评论回复</a:t>
                      </a:r>
                      <a:endParaRPr lang="en-US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817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3385"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商家信息</a:t>
                      </a:r>
                      <a:endParaRPr 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商家主页（菜单、位置、营业时间）、商家认证（需后台审核）</a:t>
                      </a:r>
                      <a:endParaRPr lang="en-US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817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13385"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消息通知</a:t>
                      </a:r>
                      <a:endParaRPr lang="en-US" sz="1100" b="1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marL="0" indent="0" algn="l" fontAlgn="base">
                        <a:lnSpc>
                          <a:spcPts val="85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系统通知（如点评被回复）、商家回复提醒</a:t>
                      </a:r>
                      <a:endParaRPr lang="en-US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3817" marR="63817" marT="63817" marB="63817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E5E5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custDataLst>
      <p:tags r:id="rId1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045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Web</a:t>
            </a:r>
            <a:r>
              <a:rPr kumimoji="0" lang="zh-CN" altLang="en-US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设计</a:t>
            </a:r>
            <a:endParaRPr kumimoji="0" lang="zh-CN" altLang="en-US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0475" y="1414145"/>
            <a:ext cx="81597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Web design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881505" y="2039620"/>
            <a:ext cx="3007360" cy="594995"/>
            <a:chOff x="2922" y="4451"/>
            <a:chExt cx="4736" cy="937"/>
          </a:xfrm>
        </p:grpSpPr>
        <p:sp>
          <p:nvSpPr>
            <p:cNvPr id="16" name="圆角矩形 15"/>
            <p:cNvSpPr/>
            <p:nvPr>
              <p:custDataLst>
                <p:tags r:id="rId4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>
              <p:custDataLst>
                <p:tags r:id="rId5"/>
              </p:custDataLst>
            </p:nvPr>
          </p:nvSpPr>
          <p:spPr>
            <a:xfrm>
              <a:off x="3799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内容建模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46" name="图片 45"/>
          <p:cNvPicPr/>
          <p:nvPr/>
        </p:nvPicPr>
        <p:blipFill>
          <a:blip r:embed="rId6"/>
          <a:stretch>
            <a:fillRect/>
          </a:stretch>
        </p:blipFill>
        <p:spPr>
          <a:xfrm>
            <a:off x="2164715" y="3030220"/>
            <a:ext cx="2441575" cy="3141345"/>
          </a:xfrm>
          <a:prstGeom prst="rect">
            <a:avLst/>
          </a:prstGeom>
        </p:spPr>
      </p:pic>
      <p:pic>
        <p:nvPicPr>
          <p:cNvPr id="47" name="图片 46"/>
          <p:cNvPicPr/>
          <p:nvPr/>
        </p:nvPicPr>
        <p:blipFill>
          <a:blip r:embed="rId7"/>
          <a:stretch>
            <a:fillRect/>
          </a:stretch>
        </p:blipFill>
        <p:spPr>
          <a:xfrm>
            <a:off x="6273800" y="3030220"/>
            <a:ext cx="4199255" cy="3141345"/>
          </a:xfrm>
          <a:prstGeom prst="rect">
            <a:avLst/>
          </a:prstGeom>
        </p:spPr>
      </p:pic>
      <p:grpSp>
        <p:nvGrpSpPr>
          <p:cNvPr id="48" name="组合 47"/>
          <p:cNvGrpSpPr/>
          <p:nvPr>
            <p:custDataLst>
              <p:tags r:id="rId8"/>
            </p:custDataLst>
          </p:nvPr>
        </p:nvGrpSpPr>
        <p:grpSpPr>
          <a:xfrm>
            <a:off x="6870065" y="2049145"/>
            <a:ext cx="3007360" cy="594995"/>
            <a:chOff x="2922" y="4451"/>
            <a:chExt cx="4736" cy="937"/>
          </a:xfrm>
        </p:grpSpPr>
        <p:sp>
          <p:nvSpPr>
            <p:cNvPr id="49" name="圆角矩形 48"/>
            <p:cNvSpPr/>
            <p:nvPr>
              <p:custDataLst>
                <p:tags r:id="rId9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>
              <p:custDataLst>
                <p:tags r:id="rId10"/>
              </p:custDataLst>
            </p:nvPr>
          </p:nvSpPr>
          <p:spPr>
            <a:xfrm>
              <a:off x="3799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超文本建模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045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Web</a:t>
            </a:r>
            <a:r>
              <a:rPr kumimoji="0" lang="zh-CN" altLang="en-US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设计</a:t>
            </a:r>
            <a:endParaRPr kumimoji="0" lang="zh-CN" altLang="en-US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0475" y="1414145"/>
            <a:ext cx="79057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Web design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881505" y="2039620"/>
            <a:ext cx="3007360" cy="594995"/>
            <a:chOff x="2922" y="4451"/>
            <a:chExt cx="4736" cy="937"/>
          </a:xfrm>
        </p:grpSpPr>
        <p:sp>
          <p:nvSpPr>
            <p:cNvPr id="16" name="圆角矩形 15"/>
            <p:cNvSpPr/>
            <p:nvPr>
              <p:custDataLst>
                <p:tags r:id="rId4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>
              <p:custDataLst>
                <p:tags r:id="rId5"/>
              </p:custDataLst>
            </p:nvPr>
          </p:nvSpPr>
          <p:spPr>
            <a:xfrm>
              <a:off x="3799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核心功能流程图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6"/>
            </p:custDataLst>
          </p:nvPr>
        </p:nvGrpSpPr>
        <p:grpSpPr>
          <a:xfrm>
            <a:off x="6870065" y="2049145"/>
            <a:ext cx="3007360" cy="594995"/>
            <a:chOff x="2922" y="4451"/>
            <a:chExt cx="4736" cy="937"/>
          </a:xfrm>
        </p:grpSpPr>
        <p:sp>
          <p:nvSpPr>
            <p:cNvPr id="49" name="圆角矩形 48"/>
            <p:cNvSpPr/>
            <p:nvPr>
              <p:custDataLst>
                <p:tags r:id="rId7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>
              <p:custDataLst>
                <p:tags r:id="rId8"/>
              </p:custDataLst>
            </p:nvPr>
          </p:nvSpPr>
          <p:spPr>
            <a:xfrm>
              <a:off x="3799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页面导航流程图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2" name="图片 1"/>
          <p:cNvPicPr/>
          <p:nvPr/>
        </p:nvPicPr>
        <p:blipFill>
          <a:blip r:embed="rId9"/>
          <a:stretch>
            <a:fillRect/>
          </a:stretch>
        </p:blipFill>
        <p:spPr>
          <a:xfrm>
            <a:off x="2548890" y="3074035"/>
            <a:ext cx="1672590" cy="305435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10"/>
          <a:stretch>
            <a:fillRect/>
          </a:stretch>
        </p:blipFill>
        <p:spPr>
          <a:xfrm>
            <a:off x="6147435" y="3074035"/>
            <a:ext cx="4451985" cy="276225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045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页面展示</a:t>
            </a:r>
            <a:endParaRPr kumimoji="0" lang="zh-CN" altLang="en-US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0475" y="1414145"/>
            <a:ext cx="77597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Page show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881505" y="2039620"/>
            <a:ext cx="3007360" cy="594995"/>
            <a:chOff x="2922" y="4451"/>
            <a:chExt cx="4736" cy="937"/>
          </a:xfrm>
        </p:grpSpPr>
        <p:sp>
          <p:nvSpPr>
            <p:cNvPr id="16" name="圆角矩形 15"/>
            <p:cNvSpPr/>
            <p:nvPr>
              <p:custDataLst>
                <p:tags r:id="rId4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>
              <p:custDataLst>
                <p:tags r:id="rId5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6"/>
              </p:custDataLst>
            </p:nvPr>
          </p:nvSpPr>
          <p:spPr>
            <a:xfrm>
              <a:off x="3153" y="4545"/>
              <a:ext cx="605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A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4000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商家详情页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8"/>
            </p:custDataLst>
          </p:nvPr>
        </p:nvGrpSpPr>
        <p:grpSpPr>
          <a:xfrm>
            <a:off x="7205980" y="2037715"/>
            <a:ext cx="3007360" cy="594995"/>
            <a:chOff x="2922" y="4451"/>
            <a:chExt cx="4736" cy="937"/>
          </a:xfrm>
        </p:grpSpPr>
        <p:sp>
          <p:nvSpPr>
            <p:cNvPr id="32" name="圆角矩形 31"/>
            <p:cNvSpPr/>
            <p:nvPr>
              <p:custDataLst>
                <p:tags r:id="rId9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>
              <p:custDataLst>
                <p:tags r:id="rId10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3153" y="4545"/>
              <a:ext cx="62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B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12"/>
              </p:custDataLst>
            </p:nvPr>
          </p:nvSpPr>
          <p:spPr>
            <a:xfrm>
              <a:off x="4000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帖子详情页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3990" y="2800350"/>
            <a:ext cx="1927225" cy="3430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2365" y="2800350"/>
            <a:ext cx="1946275" cy="3471545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732155" y="459105"/>
            <a:ext cx="10563225" cy="5981700"/>
          </a:xfrm>
          <a:prstGeom prst="roundRect">
            <a:avLst>
              <a:gd name="adj" fmla="val 5488"/>
            </a:avLst>
          </a:prstGeom>
          <a:gradFill>
            <a:gsLst>
              <a:gs pos="25000">
                <a:schemeClr val="bg1">
                  <a:alpha val="100000"/>
                </a:schemeClr>
              </a:gs>
              <a:gs pos="99000">
                <a:srgbClr val="CFD8E9">
                  <a:alpha val="68000"/>
                </a:srgbClr>
              </a:gs>
            </a:gsLst>
            <a:lin ang="1560000" scaled="0"/>
          </a:gradFill>
          <a:ln>
            <a:noFill/>
          </a:ln>
          <a:effectLst>
            <a:outerShdw blurRad="571500" dist="266700" dir="3180000" algn="tl" rotWithShape="0">
              <a:schemeClr val="tx2">
                <a:lumMod val="75000"/>
                <a:lumOff val="25000"/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1840" y="487045"/>
            <a:ext cx="10563225" cy="5953125"/>
          </a:xfrm>
          <a:prstGeom prst="roundRect">
            <a:avLst>
              <a:gd name="adj" fmla="val 5063"/>
            </a:avLst>
          </a:prstGeom>
          <a:gradFill>
            <a:gsLst>
              <a:gs pos="25000">
                <a:srgbClr val="F0F4FD"/>
              </a:gs>
              <a:gs pos="99000">
                <a:srgbClr val="CFD8E9">
                  <a:alpha val="78000"/>
                </a:srgbClr>
              </a:gs>
            </a:gsLst>
            <a:lin ang="15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 rot="16200000">
            <a:off x="27940" y="1080135"/>
            <a:ext cx="1140460" cy="71183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 rot="16200000">
            <a:off x="495935" y="817245"/>
            <a:ext cx="1456055" cy="9880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60475" y="1039495"/>
            <a:ext cx="216344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0" cap="none" spc="0" normalizeH="0" baseline="0" noProof="0" dirty="0">
                <a:ln w="0">
                  <a:noFill/>
                </a:ln>
                <a:solidFill>
                  <a:srgbClr val="1857F6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页面展示</a:t>
            </a:r>
            <a:endParaRPr kumimoji="0" lang="zh-CN" altLang="en-US" sz="2400" i="0" u="none" strike="noStrike" kern="0" cap="none" spc="0" normalizeH="0" baseline="0" noProof="0" dirty="0">
              <a:ln w="0">
                <a:noFill/>
              </a:ln>
              <a:solidFill>
                <a:srgbClr val="1857F6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0475" y="1414145"/>
            <a:ext cx="77597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900" ker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Page show</a:t>
            </a:r>
            <a:endParaRPr lang="en-US" altLang="zh-CN" sz="900" ker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881505" y="2039620"/>
            <a:ext cx="3007360" cy="594995"/>
            <a:chOff x="2922" y="4451"/>
            <a:chExt cx="4736" cy="937"/>
          </a:xfrm>
        </p:grpSpPr>
        <p:sp>
          <p:nvSpPr>
            <p:cNvPr id="16" name="圆角矩形 15"/>
            <p:cNvSpPr/>
            <p:nvPr>
              <p:custDataLst>
                <p:tags r:id="rId4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>
              <p:custDataLst>
                <p:tags r:id="rId5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>
              <p:custDataLst>
                <p:tags r:id="rId6"/>
              </p:custDataLst>
            </p:nvPr>
          </p:nvSpPr>
          <p:spPr>
            <a:xfrm>
              <a:off x="3153" y="4545"/>
              <a:ext cx="6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C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4000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用户登录页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8"/>
            </p:custDataLst>
          </p:nvPr>
        </p:nvGrpSpPr>
        <p:grpSpPr>
          <a:xfrm>
            <a:off x="7205980" y="2037715"/>
            <a:ext cx="3007360" cy="594995"/>
            <a:chOff x="2922" y="4451"/>
            <a:chExt cx="4736" cy="937"/>
          </a:xfrm>
        </p:grpSpPr>
        <p:sp>
          <p:nvSpPr>
            <p:cNvPr id="32" name="圆角矩形 31"/>
            <p:cNvSpPr/>
            <p:nvPr>
              <p:custDataLst>
                <p:tags r:id="rId9"/>
              </p:custDataLst>
            </p:nvPr>
          </p:nvSpPr>
          <p:spPr>
            <a:xfrm>
              <a:off x="2922" y="4451"/>
              <a:ext cx="4736" cy="93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38100" dir="2700000" algn="tl" rotWithShape="0">
                <a:srgbClr val="1D32CC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>
              <p:custDataLst>
                <p:tags r:id="rId10"/>
              </p:custDataLst>
            </p:nvPr>
          </p:nvSpPr>
          <p:spPr>
            <a:xfrm>
              <a:off x="3052" y="4522"/>
              <a:ext cx="796" cy="796"/>
            </a:xfrm>
            <a:prstGeom prst="ellipse">
              <a:avLst/>
            </a:prstGeom>
            <a:solidFill>
              <a:srgbClr val="598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>
              <p:custDataLst>
                <p:tags r:id="rId11"/>
              </p:custDataLst>
            </p:nvPr>
          </p:nvSpPr>
          <p:spPr>
            <a:xfrm>
              <a:off x="3153" y="4545"/>
              <a:ext cx="63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400">
                  <a:solidFill>
                    <a:schemeClr val="bg1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D</a:t>
              </a:r>
              <a:endParaRPr lang="en-US" altLang="zh-CN" sz="24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12"/>
              </p:custDataLst>
            </p:nvPr>
          </p:nvSpPr>
          <p:spPr>
            <a:xfrm>
              <a:off x="4000" y="4623"/>
              <a:ext cx="2983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i="0" u="none" strike="noStrike" kern="0" cap="none" spc="0" normalizeH="0" baseline="0" noProof="0" dirty="0">
                  <a:ln w="0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Normal" panose="020B0400000000000000" charset="-122"/>
                  <a:ea typeface="思源黑体 CN Normal" panose="020B0400000000000000" charset="-122"/>
                  <a:cs typeface="思源黑体 CN Bold" panose="020B0800000000000000" charset="-122"/>
                </a:rPr>
                <a:t>主页</a:t>
              </a:r>
              <a:endParaRPr kumimoji="0" lang="zh-CN" altLang="en-US" i="0" u="none" strike="noStrike" kern="0" cap="none" spc="0" normalizeH="0" baseline="0" noProof="0" dirty="0">
                <a:ln w="0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925435" y="2896870"/>
            <a:ext cx="1859280" cy="33261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9515" y="2896870"/>
            <a:ext cx="1875790" cy="332549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25400"/>
            <a:ext cx="12197080" cy="6899910"/>
          </a:xfrm>
          <a:prstGeom prst="rect">
            <a:avLst/>
          </a:prstGeom>
          <a:solidFill>
            <a:srgbClr val="DBE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07185" y="1978025"/>
            <a:ext cx="8983980" cy="3355975"/>
            <a:chOff x="3183" y="2744"/>
            <a:chExt cx="12101" cy="6024"/>
          </a:xfrm>
        </p:grpSpPr>
        <p:sp>
          <p:nvSpPr>
            <p:cNvPr id="6" name="圆角矩形 5"/>
            <p:cNvSpPr/>
            <p:nvPr/>
          </p:nvSpPr>
          <p:spPr>
            <a:xfrm>
              <a:off x="3183" y="2744"/>
              <a:ext cx="12100" cy="6023"/>
            </a:xfrm>
            <a:prstGeom prst="roundRect">
              <a:avLst>
                <a:gd name="adj" fmla="val 5488"/>
              </a:avLst>
            </a:prstGeom>
            <a:gradFill>
              <a:gsLst>
                <a:gs pos="25000">
                  <a:schemeClr val="bg1">
                    <a:alpha val="100000"/>
                  </a:schemeClr>
                </a:gs>
                <a:gs pos="99000">
                  <a:srgbClr val="EEF4FF"/>
                </a:gs>
              </a:gsLst>
              <a:lin ang="1560000" scaled="0"/>
            </a:gradFill>
            <a:ln>
              <a:noFill/>
            </a:ln>
            <a:effectLst>
              <a:outerShdw blurRad="571500" dist="266700" dir="3180000" algn="tl" rotWithShape="0">
                <a:schemeClr val="tx2">
                  <a:lumMod val="75000"/>
                  <a:lumOff val="25000"/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214" y="2776"/>
              <a:ext cx="12070" cy="5993"/>
            </a:xfrm>
            <a:prstGeom prst="roundRect">
              <a:avLst>
                <a:gd name="adj" fmla="val 5063"/>
              </a:avLst>
            </a:prstGeom>
            <a:gradFill>
              <a:gsLst>
                <a:gs pos="25000">
                  <a:srgbClr val="F0F4FD"/>
                </a:gs>
                <a:gs pos="99000">
                  <a:srgbClr val="CFD8E9">
                    <a:alpha val="78000"/>
                  </a:srgbClr>
                </a:gs>
              </a:gsLst>
              <a:lin ang="156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4" name="图片 13" descr="椭圆 1"/>
          <p:cNvPicPr>
            <a:picLocks noChangeAspect="1"/>
          </p:cNvPicPr>
          <p:nvPr/>
        </p:nvPicPr>
        <p:blipFill>
          <a:blip r:embed="rId1"/>
          <a:srcRect l="13828" t="28344" r="73984" b="58494"/>
          <a:stretch>
            <a:fillRect/>
          </a:stretch>
        </p:blipFill>
        <p:spPr>
          <a:xfrm>
            <a:off x="2981960" y="-382905"/>
            <a:ext cx="5380355" cy="3422015"/>
          </a:xfrm>
          <a:prstGeom prst="rect">
            <a:avLst/>
          </a:prstGeom>
        </p:spPr>
      </p:pic>
      <p:pic>
        <p:nvPicPr>
          <p:cNvPr id="15" name="图片 14" descr="椭圆 1 拷贝"/>
          <p:cNvPicPr>
            <a:picLocks noChangeAspect="1"/>
          </p:cNvPicPr>
          <p:nvPr/>
        </p:nvPicPr>
        <p:blipFill>
          <a:blip r:embed="rId2"/>
          <a:srcRect l="13057" t="37477" r="70461" b="42655"/>
          <a:stretch>
            <a:fillRect/>
          </a:stretch>
        </p:blipFill>
        <p:spPr>
          <a:xfrm>
            <a:off x="2209165" y="1943100"/>
            <a:ext cx="8195945" cy="48793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04640" y="2519045"/>
            <a:ext cx="4011930" cy="706755"/>
          </a:xfrm>
          <a:prstGeom prst="rect">
            <a:avLst/>
          </a:prstGeom>
          <a:effectLst>
            <a:outerShdw dist="38100" dir="2700000" algn="tl" rotWithShape="0">
              <a:srgbClr val="1653F0">
                <a:alpha val="100000"/>
              </a:srgbClr>
            </a:outerShdw>
          </a:effectLst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noProof="0" dirty="0">
                <a:ln w="0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  <a:sym typeface="+mn-ea"/>
              </a:rPr>
              <a:t>Web测试与运维</a:t>
            </a:r>
            <a:endParaRPr kumimoji="0" lang="zh-CN" altLang="en-US" sz="4000" i="0" u="none" strike="noStrike" kern="0" cap="none" spc="0" normalizeH="0" baseline="0" noProof="0" dirty="0">
              <a:ln w="0"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8835" y="3252470"/>
            <a:ext cx="54038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 ker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Normal" panose="020B0400000000000000" charset="-122"/>
                <a:ea typeface="思源黑体 CN Normal" panose="020B0400000000000000" charset="-122"/>
                <a:cs typeface="思源黑体 CN Bold" panose="020B0800000000000000" charset="-122"/>
                <a:sym typeface="+mn-ea"/>
              </a:rPr>
              <a:t>  Web test and maintain</a:t>
            </a:r>
            <a:endParaRPr lang="en-US" altLang="zh-CN" sz="1600" ker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  <a:p>
            <a:pPr algn="ctr"/>
            <a:endParaRPr lang="en-US" altLang="zh-CN" sz="1600" ker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Normal" panose="020B0400000000000000" charset="-122"/>
              <a:ea typeface="思源黑体 CN Normal" panose="020B04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93970" y="1106805"/>
            <a:ext cx="1973580" cy="70675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 w="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思源黑体 CN Heavy" panose="020B0A00000000000000" charset="-122"/>
                <a:ea typeface="思源黑体 CN Heavy" panose="020B0A00000000000000" charset="-122"/>
                <a:cs typeface="思源黑体 CN Heavy" panose="020B0A00000000000000" charset="-122"/>
              </a:rPr>
              <a:t>02</a:t>
            </a:r>
            <a:endParaRPr kumimoji="0" lang="en-US" altLang="zh-CN" sz="4000" i="0" u="none" strike="noStrike" kern="0" cap="none" spc="0" normalizeH="0" baseline="0" noProof="0" dirty="0">
              <a:ln w="0">
                <a:solidFill>
                  <a:schemeClr val="bg1"/>
                </a:solidFill>
              </a:ln>
              <a:noFill/>
              <a:effectLst/>
              <a:uLnTx/>
              <a:uFillTx/>
              <a:latin typeface="思源黑体 CN Heavy" panose="020B0A00000000000000" charset="-122"/>
              <a:ea typeface="思源黑体 CN Heavy" panose="020B0A00000000000000" charset="-122"/>
              <a:cs typeface="思源黑体 CN Heavy" panose="020B0A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93165" y="3940810"/>
            <a:ext cx="1408430" cy="1612900"/>
            <a:chOff x="14862" y="3442"/>
            <a:chExt cx="2709" cy="3102"/>
          </a:xfrm>
        </p:grpSpPr>
        <p:sp>
          <p:nvSpPr>
            <p:cNvPr id="2" name="圆角矩形 1"/>
            <p:cNvSpPr/>
            <p:nvPr/>
          </p:nvSpPr>
          <p:spPr>
            <a:xfrm rot="19860000">
              <a:off x="14921" y="3442"/>
              <a:ext cx="2650" cy="3062"/>
            </a:xfrm>
            <a:prstGeom prst="roundRect">
              <a:avLst>
                <a:gd name="adj" fmla="val 7181"/>
              </a:avLst>
            </a:prstGeom>
            <a:solidFill>
              <a:srgbClr val="385A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/>
          </p:nvSpPr>
          <p:spPr>
            <a:xfrm rot="19860000">
              <a:off x="14862" y="3482"/>
              <a:ext cx="2650" cy="3062"/>
            </a:xfrm>
            <a:prstGeom prst="roundRect">
              <a:avLst>
                <a:gd name="adj" fmla="val 7181"/>
              </a:avLst>
            </a:prstGeom>
            <a:gradFill>
              <a:gsLst>
                <a:gs pos="25000">
                  <a:srgbClr val="F0F4FD"/>
                </a:gs>
                <a:gs pos="99000">
                  <a:schemeClr val="bg1"/>
                </a:gs>
              </a:gsLst>
              <a:lin ang="1560000" scaled="0"/>
            </a:gradFill>
            <a:ln>
              <a:solidFill>
                <a:schemeClr val="bg1"/>
              </a:solidFill>
            </a:ln>
            <a:effectLst>
              <a:outerShdw blurRad="393700" dist="38100" dir="2700000" algn="tl" rotWithShape="0">
                <a:srgbClr val="385AE6">
                  <a:alpha val="1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4873" y="4187"/>
              <a:ext cx="2263" cy="1688"/>
              <a:chOff x="14813" y="4037"/>
              <a:chExt cx="2263" cy="1688"/>
            </a:xfrm>
          </p:grpSpPr>
          <p:sp>
            <p:nvSpPr>
              <p:cNvPr id="9" name="圆角矩形 8"/>
              <p:cNvSpPr/>
              <p:nvPr/>
            </p:nvSpPr>
            <p:spPr>
              <a:xfrm rot="19860000">
                <a:off x="14813" y="4037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9860000">
                <a:off x="15055" y="4473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9860000">
                <a:off x="15296" y="4908"/>
                <a:ext cx="1781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9860000">
                <a:off x="15582" y="5515"/>
                <a:ext cx="1074" cy="211"/>
              </a:xfrm>
              <a:prstGeom prst="roundRect">
                <a:avLst>
                  <a:gd name="adj" fmla="val 50000"/>
                </a:avLst>
              </a:prstGeom>
              <a:solidFill>
                <a:srgbClr val="DAE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圆角矩形 18"/>
          <p:cNvSpPr/>
          <p:nvPr/>
        </p:nvSpPr>
        <p:spPr>
          <a:xfrm>
            <a:off x="4932680" y="5107305"/>
            <a:ext cx="2388870" cy="467360"/>
          </a:xfrm>
          <a:prstGeom prst="roundRect">
            <a:avLst>
              <a:gd name="adj" fmla="val 50000"/>
            </a:avLst>
          </a:prstGeom>
          <a:solidFill>
            <a:srgbClr val="0CC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61865" y="5172393"/>
            <a:ext cx="2730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第三小组</a:t>
            </a:r>
            <a:r>
              <a:rPr sz="1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endParaRPr sz="16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01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02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03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04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05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08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09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11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12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15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16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17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18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19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21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22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23.xml><?xml version="1.0" encoding="utf-8"?>
<p:tagLst xmlns:p="http://schemas.openxmlformats.org/presentationml/2006/main">
  <p:tag name="KSO_WM_DIAGRAM_VIRTUALLY_FRAME" val="{&quot;height&quot;:330.15,&quot;left&quot;:148.15,&quot;top&quot;:160.45,&quot;width&quot;:686.35}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26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27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28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29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31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32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33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34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35.xml><?xml version="1.0" encoding="utf-8"?>
<p:tagLst xmlns:p="http://schemas.openxmlformats.org/presentationml/2006/main">
  <p:tag name="KSO_WM_DIAGRAM_VIRTUALLY_FRAME" val="{&quot;height&quot;:329.6,&quot;left&quot;:134.93748031496062,&quot;top&quot;:160.45,&quot;width&quot;:699.5625196850394}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39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1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2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3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4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5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6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7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8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49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51.xml><?xml version="1.0" encoding="utf-8"?>
<p:tagLst xmlns:p="http://schemas.openxmlformats.org/presentationml/2006/main">
  <p:tag name="KSO_WM_DIAGRAM_VIRTUALLY_FRAME" val="{&quot;height&quot;:271.95,&quot;left&quot;:135.15,&quot;top&quot;:199.6,&quot;width&quot;:682.25}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DIAGRAM_VIRTUALLY_FRAME" val="{&quot;height&quot;:193.9,&quot;left&quot;:86.9,&quot;top&quot;:215.6,&quot;width&quot;:762.7}"/>
</p:tagLst>
</file>

<file path=ppt/tags/tag154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55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56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57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58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59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61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62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63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64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65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66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67.xml><?xml version="1.0" encoding="utf-8"?>
<p:tagLst xmlns:p="http://schemas.openxmlformats.org/presentationml/2006/main">
  <p:tag name="KSO_WM_DIAGRAM_VIRTUALLY_FRAME" val="{&quot;height&quot;:193.9,&quot;left&quot;:86.9,&quot;top&quot;:215.6,&quot;width&quot;:762.7}"/>
</p:tagLst>
</file>

<file path=ppt/tags/tag168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69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193.9,&quot;left&quot;:86.9,&quot;top&quot;:215.6,&quot;width&quot;:762.7}"/>
</p:tagLst>
</file>

<file path=ppt/tags/tag171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72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73.xml><?xml version="1.0" encoding="utf-8"?>
<p:tagLst xmlns:p="http://schemas.openxmlformats.org/presentationml/2006/main">
  <p:tag name="KSO_WM_DIAGRAM_VIRTUALLY_FRAME" val="{&quot;height&quot;:193.9,&quot;left&quot;:86.9,&quot;top&quot;:215.6,&quot;width&quot;:762.7}"/>
</p:tagLst>
</file>

<file path=ppt/tags/tag174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75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76.xml><?xml version="1.0" encoding="utf-8"?>
<p:tagLst xmlns:p="http://schemas.openxmlformats.org/presentationml/2006/main">
  <p:tag name="KSO_WM_DIAGRAM_VIRTUALLY_FRAME" val="{&quot;height&quot;:193.9,&quot;left&quot;:86.9,&quot;top&quot;:215.6,&quot;width&quot;:762.7}"/>
</p:tagLst>
</file>

<file path=ppt/tags/tag177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78.xml><?xml version="1.0" encoding="utf-8"?>
<p:tagLst xmlns:p="http://schemas.openxmlformats.org/presentationml/2006/main">
  <p:tag name="KSO_WM_DIAGRAM_VIRTUALLY_FRAME" val="{&quot;height&quot;:203.65,&quot;left&quot;:86.9,&quot;top&quot;:215.6,&quot;width&quot;:762.7}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82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83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84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85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86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87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88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89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1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2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3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4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5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6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7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8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199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201.xml><?xml version="1.0" encoding="utf-8"?>
<p:tagLst xmlns:p="http://schemas.openxmlformats.org/presentationml/2006/main">
  <p:tag name="KSO_WM_DIAGRAM_VIRTUALLY_FRAME" val="{&quot;height&quot;:223.90007874015745,&quot;left&quot;:152.55,&quot;top&quot;:224.55,&quot;width&quot;:681.95}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7.xml><?xml version="1.0" encoding="utf-8"?>
<p:tagLst xmlns:p="http://schemas.openxmlformats.org/presentationml/2006/main">
  <p:tag name="COMMONDATA" val="eyJoZGlkIjoiOTA1MDY1YzE0MGQ3NmZlZWI0MGE2ZTE2ZmZjYjJhOGM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65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66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67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68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69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1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2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3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4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5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6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7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8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79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257.1,&quot;left&quot;:73.75,&quot;top&quot;:177.75,&quot;width&quot;:829.75}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84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85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86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87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88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89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91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92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93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94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95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96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97.xml><?xml version="1.0" encoding="utf-8"?>
<p:tagLst xmlns:p="http://schemas.openxmlformats.org/presentationml/2006/main">
  <p:tag name="KSO_WM_DIAGRAM_VIRTUALLY_FRAME" val="{&quot;height&quot;:199.20007874015747,&quot;left&quot;:105.6,&quot;top&quot;:185.1,&quot;width&quot;:681.95}"/>
</p:tagLst>
</file>

<file path=ppt/tags/tag98.xml><?xml version="1.0" encoding="utf-8"?>
<p:tagLst xmlns:p="http://schemas.openxmlformats.org/presentationml/2006/main">
  <p:tag name="TABLE_ENDDRAG_ORIGIN_RECT" val="414*190"/>
  <p:tag name="TABLE_ENDDRAG_RECT" val="389*192*414*190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Normal"/>
        <a:cs typeface=""/>
      </a:majorFont>
      <a:minorFont>
        <a:latin typeface="Ari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2153</Words>
  <Application>WPS 演示</Application>
  <PresentationFormat>宽屏</PresentationFormat>
  <Paragraphs>321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思源黑体 CN Normal</vt:lpstr>
      <vt:lpstr>Wingdings</vt:lpstr>
      <vt:lpstr>思源黑体 CN Bold</vt:lpstr>
      <vt:lpstr>思源宋体 CN Heavy</vt:lpstr>
      <vt:lpstr>思源黑体 CN Heavy</vt:lpstr>
      <vt:lpstr>思源黑体 CN Light</vt:lpstr>
      <vt:lpstr>Arial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自由人</cp:lastModifiedBy>
  <cp:revision>209</cp:revision>
  <dcterms:created xsi:type="dcterms:W3CDTF">2019-06-19T02:08:00Z</dcterms:created>
  <dcterms:modified xsi:type="dcterms:W3CDTF">2025-06-11T13:33:49Z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768E25C2E4154979A4A17A275F6FEEEB_13</vt:lpwstr>
  </property>
  <property fmtid="{D5CDD505-2E9C-101B-9397-08002B2CF9AE}" pid="4" name="KSOTemplateUUID">
    <vt:lpwstr>v1.0_mb_1oJjRHc3RVdg9u+7Doq0lg==</vt:lpwstr>
  </property>
</Properties>
</file>